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3" r:id="rId3"/>
    <p:sldId id="282" r:id="rId4"/>
    <p:sldId id="257" r:id="rId5"/>
    <p:sldId id="260" r:id="rId6"/>
    <p:sldId id="284" r:id="rId7"/>
    <p:sldId id="285" r:id="rId8"/>
    <p:sldId id="330" r:id="rId9"/>
    <p:sldId id="347" r:id="rId10"/>
    <p:sldId id="348" r:id="rId11"/>
    <p:sldId id="350" r:id="rId12"/>
    <p:sldId id="349" r:id="rId13"/>
    <p:sldId id="332" r:id="rId14"/>
    <p:sldId id="333" r:id="rId15"/>
    <p:sldId id="336" r:id="rId16"/>
    <p:sldId id="337" r:id="rId17"/>
    <p:sldId id="335" r:id="rId18"/>
    <p:sldId id="338" r:id="rId19"/>
    <p:sldId id="331" r:id="rId20"/>
    <p:sldId id="339" r:id="rId21"/>
    <p:sldId id="340" r:id="rId22"/>
    <p:sldId id="341" r:id="rId23"/>
    <p:sldId id="342" r:id="rId24"/>
    <p:sldId id="343" r:id="rId25"/>
    <p:sldId id="344" r:id="rId26"/>
    <p:sldId id="345" r:id="rId27"/>
    <p:sldId id="346" r:id="rId28"/>
    <p:sldId id="351" r:id="rId29"/>
    <p:sldId id="354" r:id="rId30"/>
    <p:sldId id="353" r:id="rId31"/>
    <p:sldId id="352" r:id="rId32"/>
    <p:sldId id="355" r:id="rId33"/>
    <p:sldId id="356" r:id="rId34"/>
    <p:sldId id="357" r:id="rId35"/>
    <p:sldId id="358" r:id="rId36"/>
    <p:sldId id="387" r:id="rId37"/>
    <p:sldId id="361" r:id="rId38"/>
    <p:sldId id="360" r:id="rId39"/>
    <p:sldId id="359" r:id="rId40"/>
    <p:sldId id="362" r:id="rId41"/>
    <p:sldId id="363" r:id="rId42"/>
    <p:sldId id="364" r:id="rId43"/>
    <p:sldId id="365" r:id="rId44"/>
    <p:sldId id="366" r:id="rId45"/>
    <p:sldId id="367" r:id="rId46"/>
    <p:sldId id="368" r:id="rId47"/>
    <p:sldId id="369" r:id="rId48"/>
    <p:sldId id="370" r:id="rId49"/>
    <p:sldId id="371" r:id="rId50"/>
    <p:sldId id="372" r:id="rId51"/>
    <p:sldId id="373" r:id="rId52"/>
    <p:sldId id="374" r:id="rId53"/>
    <p:sldId id="375" r:id="rId54"/>
    <p:sldId id="376" r:id="rId55"/>
    <p:sldId id="377" r:id="rId56"/>
    <p:sldId id="378" r:id="rId57"/>
    <p:sldId id="379" r:id="rId58"/>
    <p:sldId id="380" r:id="rId59"/>
    <p:sldId id="381" r:id="rId60"/>
    <p:sldId id="382" r:id="rId61"/>
    <p:sldId id="383" r:id="rId62"/>
    <p:sldId id="384" r:id="rId63"/>
    <p:sldId id="385" r:id="rId64"/>
    <p:sldId id="386" r:id="rId65"/>
    <p:sldId id="394" r:id="rId66"/>
    <p:sldId id="393" r:id="rId67"/>
    <p:sldId id="388" r:id="rId68"/>
    <p:sldId id="389" r:id="rId69"/>
    <p:sldId id="390" r:id="rId70"/>
    <p:sldId id="392" r:id="rId71"/>
    <p:sldId id="391" r:id="rId72"/>
    <p:sldId id="395" r:id="rId73"/>
    <p:sldId id="396" r:id="rId74"/>
    <p:sldId id="397" r:id="rId7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7F7"/>
    <a:srgbClr val="00BCF2"/>
    <a:srgbClr val="87B10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4EEBB-EB97-03DF-5E61-F84734EAAC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851D5E-C328-9299-76C8-650B2BCBB3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45A4BF-A07D-F708-BC9F-6FC60F80522D}"/>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5" name="Footer Placeholder 4">
            <a:extLst>
              <a:ext uri="{FF2B5EF4-FFF2-40B4-BE49-F238E27FC236}">
                <a16:creationId xmlns:a16="http://schemas.microsoft.com/office/drawing/2014/main" id="{9ACC524A-1ADC-FB5B-4317-D5D4ED10AD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A04E53-7492-1DDE-A248-C9F6EF8BE7FE}"/>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3738717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ED7A3-7D02-1E23-358C-856A48F285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4855C97-F936-88FB-5871-309CB6CA125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A96357-A48B-F272-2C0E-18B5B5656E5F}"/>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5" name="Footer Placeholder 4">
            <a:extLst>
              <a:ext uri="{FF2B5EF4-FFF2-40B4-BE49-F238E27FC236}">
                <a16:creationId xmlns:a16="http://schemas.microsoft.com/office/drawing/2014/main" id="{CE005978-BA94-E384-9A07-6B6C2C8387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67CBE9-D864-8218-DE8F-75563A9D5CC5}"/>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4186178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52DCE7-300A-EC1D-47A6-E451158C47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0BF76-C9E5-5411-429A-465CDDF77A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E0CBFD-D341-6B66-E074-BE7FC73D7A59}"/>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5" name="Footer Placeholder 4">
            <a:extLst>
              <a:ext uri="{FF2B5EF4-FFF2-40B4-BE49-F238E27FC236}">
                <a16:creationId xmlns:a16="http://schemas.microsoft.com/office/drawing/2014/main" id="{2329A3E6-C098-42AB-2ACC-61033BEFC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658ABE-5ED5-9108-36B2-A715CBCAA392}"/>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3222203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6FF1E-93DF-EC22-528D-AE48B66722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89CA48-7EFB-787E-633D-81391A69FFD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5EBE35-D296-F33A-49F1-9E93EBE1EDFA}"/>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5" name="Footer Placeholder 4">
            <a:extLst>
              <a:ext uri="{FF2B5EF4-FFF2-40B4-BE49-F238E27FC236}">
                <a16:creationId xmlns:a16="http://schemas.microsoft.com/office/drawing/2014/main" id="{114D0EAC-F46D-93B7-07DB-9BC4164BDA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AC05B8-4064-A6D7-11E1-032FC91B4146}"/>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4066362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AECD-8C33-02D9-92B8-525CF6B984D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AADB469-E877-18B5-6D0A-C36AFAB6AD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6CC7FB-3571-F71A-8F04-AC7658A49265}"/>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5" name="Footer Placeholder 4">
            <a:extLst>
              <a:ext uri="{FF2B5EF4-FFF2-40B4-BE49-F238E27FC236}">
                <a16:creationId xmlns:a16="http://schemas.microsoft.com/office/drawing/2014/main" id="{189F4D40-07A9-F2B3-1D66-F5A1E04D34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45D3D5-EBE8-49F5-82D5-3C14C05D7DE7}"/>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4135718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BFEC8-DAF6-AC5F-59A8-D530CA8C40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7C2A82-E7DE-595C-C4CB-DC8474397B6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E099257-DD44-A251-60D7-FB49BAE9C0A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8BE113A-CD67-6EDC-2CB6-8CF4721AA262}"/>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6" name="Footer Placeholder 5">
            <a:extLst>
              <a:ext uri="{FF2B5EF4-FFF2-40B4-BE49-F238E27FC236}">
                <a16:creationId xmlns:a16="http://schemas.microsoft.com/office/drawing/2014/main" id="{DC04511B-B94C-F91A-D743-119FE62BDF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2120F5-3775-3A74-25D1-3652232C5AD1}"/>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13929167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2C6E2-B7CE-1A4B-6F7E-3A2176A69C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C4DF227-0290-4CE9-2852-DE474FEA96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3FF3382-5251-66FD-E2B4-0897180591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F8D40C-01EF-58CC-0D7A-356CAEA80C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53285B5-C620-4F4C-372F-CF5A2D5C72A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2B7750-3831-E8F7-DA8E-16DC0BD8A758}"/>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8" name="Footer Placeholder 7">
            <a:extLst>
              <a:ext uri="{FF2B5EF4-FFF2-40B4-BE49-F238E27FC236}">
                <a16:creationId xmlns:a16="http://schemas.microsoft.com/office/drawing/2014/main" id="{A1A03D63-0D73-AE17-E842-DB71FE410B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E663AA4-5AA5-1839-0C9A-9C74754C71F7}"/>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9840165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2BCEE-4222-A34A-A629-D14EB50B58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BD76D8-2639-77E7-0003-CA842D2B1EDD}"/>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4" name="Footer Placeholder 3">
            <a:extLst>
              <a:ext uri="{FF2B5EF4-FFF2-40B4-BE49-F238E27FC236}">
                <a16:creationId xmlns:a16="http://schemas.microsoft.com/office/drawing/2014/main" id="{C229DD01-EE9F-4310-DD15-53FDC0D28BB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616E0F6-2B9A-5543-7942-01A1E7ACCB9A}"/>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3205566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3F3F0E-8319-D555-EA7B-9F0CF5389A53}"/>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3" name="Footer Placeholder 2">
            <a:extLst>
              <a:ext uri="{FF2B5EF4-FFF2-40B4-BE49-F238E27FC236}">
                <a16:creationId xmlns:a16="http://schemas.microsoft.com/office/drawing/2014/main" id="{E2A5CB6D-0EF8-8861-53E9-7B12CAA6D6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46952E-77B6-615F-5999-0BA37E13EE2A}"/>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2413655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EAC2F-8B26-EC37-7877-CE95C7D34C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66D2254-EF70-3EDF-8304-E1BDCCD87B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0A74243-78A0-2B2E-8750-F59C75A1DF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9778F4-B888-54EB-9CF5-DF6A8065714D}"/>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6" name="Footer Placeholder 5">
            <a:extLst>
              <a:ext uri="{FF2B5EF4-FFF2-40B4-BE49-F238E27FC236}">
                <a16:creationId xmlns:a16="http://schemas.microsoft.com/office/drawing/2014/main" id="{8B5D760A-5163-449A-8B53-2C31A8D0B9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673790-01A4-8246-DC7F-6F1F8C3DC1D7}"/>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3527927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95DEF-8307-7DB2-C5DD-024BD1AB26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902CD3-EB7E-012A-4405-2D3B55DBE1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DC3E875-1BB9-3CDE-B1DC-B7A11ABAEE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5592A8-6D08-4256-410D-2EC752C1266B}"/>
              </a:ext>
            </a:extLst>
          </p:cNvPr>
          <p:cNvSpPr>
            <a:spLocks noGrp="1"/>
          </p:cNvSpPr>
          <p:nvPr>
            <p:ph type="dt" sz="half" idx="10"/>
          </p:nvPr>
        </p:nvSpPr>
        <p:spPr/>
        <p:txBody>
          <a:bodyPr/>
          <a:lstStyle/>
          <a:p>
            <a:fld id="{010DCBCC-E176-40F8-BAC3-0E78C04A064B}" type="datetimeFigureOut">
              <a:rPr lang="en-US" smtClean="0"/>
              <a:t>10/07/25</a:t>
            </a:fld>
            <a:endParaRPr lang="en-US"/>
          </a:p>
        </p:txBody>
      </p:sp>
      <p:sp>
        <p:nvSpPr>
          <p:cNvPr id="6" name="Footer Placeholder 5">
            <a:extLst>
              <a:ext uri="{FF2B5EF4-FFF2-40B4-BE49-F238E27FC236}">
                <a16:creationId xmlns:a16="http://schemas.microsoft.com/office/drawing/2014/main" id="{51E52EBC-02B2-E772-7AB8-1580B23971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278110-76E8-D58F-2A93-D06CDBB49E35}"/>
              </a:ext>
            </a:extLst>
          </p:cNvPr>
          <p:cNvSpPr>
            <a:spLocks noGrp="1"/>
          </p:cNvSpPr>
          <p:nvPr>
            <p:ph type="sldNum" sz="quarter" idx="12"/>
          </p:nvPr>
        </p:nvSpPr>
        <p:spPr/>
        <p:txBody>
          <a:bodyPr/>
          <a:lstStyle/>
          <a:p>
            <a:fld id="{125A970A-532F-4886-88B5-8EAD287BDB4B}" type="slidenum">
              <a:rPr lang="en-US" smtClean="0"/>
              <a:t>‹#›</a:t>
            </a:fld>
            <a:endParaRPr lang="en-US"/>
          </a:p>
        </p:txBody>
      </p:sp>
    </p:spTree>
    <p:extLst>
      <p:ext uri="{BB962C8B-B14F-4D97-AF65-F5344CB8AC3E}">
        <p14:creationId xmlns:p14="http://schemas.microsoft.com/office/powerpoint/2010/main" val="235984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DD1C70-14AB-B219-2B75-7D2238968B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31243D-AAFF-7DBC-6FE1-E64B283FF5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CC0F16-6943-7CA1-6F03-65F1811C67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0DCBCC-E176-40F8-BAC3-0E78C04A064B}" type="datetimeFigureOut">
              <a:rPr lang="en-US" smtClean="0"/>
              <a:t>10/07/25</a:t>
            </a:fld>
            <a:endParaRPr lang="en-US"/>
          </a:p>
        </p:txBody>
      </p:sp>
      <p:sp>
        <p:nvSpPr>
          <p:cNvPr id="5" name="Footer Placeholder 4">
            <a:extLst>
              <a:ext uri="{FF2B5EF4-FFF2-40B4-BE49-F238E27FC236}">
                <a16:creationId xmlns:a16="http://schemas.microsoft.com/office/drawing/2014/main" id="{15D7805B-B09F-7318-0DD2-7D3FC5FE7E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510AC6D-3C4C-8999-7A12-CD00D27D80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5A970A-532F-4886-88B5-8EAD287BDB4B}" type="slidenum">
              <a:rPr lang="en-US" smtClean="0"/>
              <a:t>‹#›</a:t>
            </a:fld>
            <a:endParaRPr lang="en-US"/>
          </a:p>
        </p:txBody>
      </p:sp>
    </p:spTree>
    <p:extLst>
      <p:ext uri="{BB962C8B-B14F-4D97-AF65-F5344CB8AC3E}">
        <p14:creationId xmlns:p14="http://schemas.microsoft.com/office/powerpoint/2010/main" val="32141022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6.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4819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4B5F53F9-B8B0-01D4-9BD5-618B30196B3F}"/>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9D750D2-3AF9-F246-9E70-152035AB9BCB}"/>
              </a:ext>
            </a:extLst>
          </p:cNvPr>
          <p:cNvSpPr/>
          <p:nvPr/>
        </p:nvSpPr>
        <p:spPr>
          <a:xfrm>
            <a:off x="6608311" y="582722"/>
            <a:ext cx="4631397"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هوش مصنوعی برتر</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8197D289-858D-653D-DFB3-0CF949B514A7}"/>
              </a:ext>
            </a:extLst>
          </p:cNvPr>
          <p:cNvSpPr/>
          <p:nvPr/>
        </p:nvSpPr>
        <p:spPr>
          <a:xfrm>
            <a:off x="8411535" y="2704084"/>
            <a:ext cx="243688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چت جی پی تی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1B4B9D47-72C8-0BB6-F049-3D0D5391584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3065" y="2220480"/>
            <a:ext cx="6341422" cy="3635749"/>
          </a:xfrm>
          <a:prstGeom prst="rect">
            <a:avLst/>
          </a:prstGeom>
          <a:ln>
            <a:noFill/>
          </a:ln>
          <a:effectLst>
            <a:softEdge rad="112500"/>
          </a:effectLst>
        </p:spPr>
      </p:pic>
      <p:sp>
        <p:nvSpPr>
          <p:cNvPr id="4" name="Rectangle 3">
            <a:extLst>
              <a:ext uri="{FF2B5EF4-FFF2-40B4-BE49-F238E27FC236}">
                <a16:creationId xmlns:a16="http://schemas.microsoft.com/office/drawing/2014/main" id="{29149BEA-1F7C-81D4-1D9E-97C78F4E2D38}"/>
              </a:ext>
            </a:extLst>
          </p:cNvPr>
          <p:cNvSpPr/>
          <p:nvPr/>
        </p:nvSpPr>
        <p:spPr>
          <a:xfrm>
            <a:off x="7918611" y="3684266"/>
            <a:ext cx="3422733"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سال 2022 توسط </a:t>
            </a:r>
            <a:r>
              <a:rPr kumimoji="0" lang="en-US"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open ai</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1116833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3C41CED-B208-8EFF-E12E-660040F46AE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53BA52B-A250-1376-F0FC-D051408E0BC8}"/>
              </a:ext>
            </a:extLst>
          </p:cNvPr>
          <p:cNvSpPr/>
          <p:nvPr/>
        </p:nvSpPr>
        <p:spPr>
          <a:xfrm>
            <a:off x="7487269" y="582722"/>
            <a:ext cx="375243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تحلیل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Chat GPT</a:t>
            </a:r>
          </a:p>
        </p:txBody>
      </p:sp>
      <p:sp>
        <p:nvSpPr>
          <p:cNvPr id="3" name="Rectangle 2">
            <a:extLst>
              <a:ext uri="{FF2B5EF4-FFF2-40B4-BE49-F238E27FC236}">
                <a16:creationId xmlns:a16="http://schemas.microsoft.com/office/drawing/2014/main" id="{A99E1588-75D7-AD56-AB84-05DCB1C691A5}"/>
              </a:ext>
            </a:extLst>
          </p:cNvPr>
          <p:cNvSpPr/>
          <p:nvPr/>
        </p:nvSpPr>
        <p:spPr>
          <a:xfrm>
            <a:off x="8411535" y="2704084"/>
            <a:ext cx="243688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چت جی پی تی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0258B270-9276-A3DD-95C7-533A3E8A2FC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3065" y="2220480"/>
            <a:ext cx="6341422" cy="3635749"/>
          </a:xfrm>
          <a:prstGeom prst="rect">
            <a:avLst/>
          </a:prstGeom>
          <a:ln>
            <a:noFill/>
          </a:ln>
          <a:effectLst>
            <a:softEdge rad="112500"/>
          </a:effectLst>
        </p:spPr>
      </p:pic>
      <p:sp>
        <p:nvSpPr>
          <p:cNvPr id="4" name="Rectangle 3">
            <a:extLst>
              <a:ext uri="{FF2B5EF4-FFF2-40B4-BE49-F238E27FC236}">
                <a16:creationId xmlns:a16="http://schemas.microsoft.com/office/drawing/2014/main" id="{60368597-CB71-2418-43E9-00E340047694}"/>
              </a:ext>
            </a:extLst>
          </p:cNvPr>
          <p:cNvSpPr/>
          <p:nvPr/>
        </p:nvSpPr>
        <p:spPr>
          <a:xfrm>
            <a:off x="8099752" y="3684267"/>
            <a:ext cx="3060454"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مدل زبانی بزرگ یا </a:t>
            </a:r>
            <a:r>
              <a:rPr kumimoji="0" lang="en-US"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LLM</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ABC82692-3B55-57C7-2DB0-58176BDD66EB}"/>
              </a:ext>
            </a:extLst>
          </p:cNvPr>
          <p:cNvSpPr/>
          <p:nvPr/>
        </p:nvSpPr>
        <p:spPr>
          <a:xfrm>
            <a:off x="8207955" y="4441311"/>
            <a:ext cx="2844047" cy="400110"/>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Large Language Model</a:t>
            </a:r>
            <a:endParaRPr kumimoji="0" lang="en-US" sz="12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105180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BAD1115-A08D-62E1-9885-8DF860355A8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EF8B226-1691-789C-1584-3896CA431B49}"/>
              </a:ext>
            </a:extLst>
          </p:cNvPr>
          <p:cNvSpPr/>
          <p:nvPr/>
        </p:nvSpPr>
        <p:spPr>
          <a:xfrm>
            <a:off x="4517995" y="582722"/>
            <a:ext cx="672171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انواع کارهای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E7C9DCFE-2D06-47B3-6AE8-36B39E6CD0D9}"/>
              </a:ext>
            </a:extLst>
          </p:cNvPr>
          <p:cNvSpPr/>
          <p:nvPr/>
        </p:nvSpPr>
        <p:spPr>
          <a:xfrm>
            <a:off x="7931776" y="2220480"/>
            <a:ext cx="3437159" cy="1977464"/>
          </a:xfrm>
          <a:prstGeom prst="rect">
            <a:avLst/>
          </a:prstGeom>
          <a:noFill/>
        </p:spPr>
        <p:txBody>
          <a:bodyPr wrap="none" lIns="91440" tIns="45720" rIns="91440" bIns="45720">
            <a:spAutoFit/>
          </a:bodyPr>
          <a:lstStyle/>
          <a:p>
            <a:pPr marL="457200" marR="0" lvl="0" indent="-4572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پردازش زبان طبیعی</a:t>
            </a:r>
          </a:p>
          <a:p>
            <a:pPr marL="457200" marR="0" lvl="0" indent="-4572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800" b="1" dirty="0">
                <a:ln w="0"/>
                <a:solidFill>
                  <a:srgbClr val="FFC000"/>
                </a:solidFill>
                <a:latin typeface="IRANSans" panose="020B0506030804020204" pitchFamily="34" charset="-78"/>
                <a:cs typeface="IRANSans" panose="020B0506030804020204" pitchFamily="34" charset="-78"/>
              </a:rPr>
              <a:t>پردازش تصویر</a:t>
            </a:r>
          </a:p>
          <a:p>
            <a:pPr marL="457200" marR="0" lvl="0" indent="-4572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پردازش صوت</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D4D863EA-84FA-9603-EB05-B6535DC04C6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3065" y="2220480"/>
            <a:ext cx="6341422" cy="3635749"/>
          </a:xfrm>
          <a:prstGeom prst="rect">
            <a:avLst/>
          </a:prstGeom>
          <a:ln>
            <a:noFill/>
          </a:ln>
          <a:effectLst>
            <a:softEdge rad="112500"/>
          </a:effectLst>
        </p:spPr>
      </p:pic>
      <p:sp>
        <p:nvSpPr>
          <p:cNvPr id="8" name="Rectangle 7">
            <a:extLst>
              <a:ext uri="{FF2B5EF4-FFF2-40B4-BE49-F238E27FC236}">
                <a16:creationId xmlns:a16="http://schemas.microsoft.com/office/drawing/2014/main" id="{878A82CF-92C3-0A25-2693-51D73BC2A14E}"/>
              </a:ext>
            </a:extLst>
          </p:cNvPr>
          <p:cNvSpPr/>
          <p:nvPr/>
        </p:nvSpPr>
        <p:spPr>
          <a:xfrm>
            <a:off x="7279969" y="4481485"/>
            <a:ext cx="3288080" cy="1169551"/>
          </a:xfrm>
          <a:prstGeom prst="rect">
            <a:avLst/>
          </a:prstGeom>
          <a:noFill/>
        </p:spPr>
        <p:txBody>
          <a:bodyPr wrap="none" lIns="91440" tIns="45720" rIns="91440" bIns="45720">
            <a:spAutoFit/>
          </a:bodyPr>
          <a:lstStyle/>
          <a:p>
            <a:pPr marL="285750" marR="0" lvl="0" indent="-285750" algn="l" defTabSz="91440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Natural Language Processing </a:t>
            </a:r>
          </a:p>
          <a:p>
            <a:pPr marL="285750" marR="0" lvl="0" indent="-285750" algn="l" defTabSz="91440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Image Processing</a:t>
            </a:r>
          </a:p>
          <a:p>
            <a:pPr marL="285750" marR="0" lvl="0" indent="-285750" algn="l" defTabSz="91440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Audio signal processing</a:t>
            </a:r>
          </a:p>
        </p:txBody>
      </p:sp>
    </p:spTree>
    <p:extLst>
      <p:ext uri="{BB962C8B-B14F-4D97-AF65-F5344CB8AC3E}">
        <p14:creationId xmlns:p14="http://schemas.microsoft.com/office/powerpoint/2010/main" val="1950682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75FB8B72-D0D0-E476-2258-596AE053FC0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2902348-E0BE-333B-FAEE-952AC85DAD88}"/>
              </a:ext>
            </a:extLst>
          </p:cNvPr>
          <p:cNvSpPr/>
          <p:nvPr/>
        </p:nvSpPr>
        <p:spPr>
          <a:xfrm>
            <a:off x="5999171" y="582722"/>
            <a:ext cx="5240537"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یادگیری هوش طبیعی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17A8E9B1-2973-E03B-9E2D-3B8CCABB4744}"/>
              </a:ext>
            </a:extLst>
          </p:cNvPr>
          <p:cNvSpPr/>
          <p:nvPr/>
        </p:nvSpPr>
        <p:spPr>
          <a:xfrm>
            <a:off x="8007081" y="2596508"/>
            <a:ext cx="2929007"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lang="fa-IR" sz="2800" b="1" dirty="0">
                <a:ln w="0"/>
                <a:solidFill>
                  <a:srgbClr val="FFC000"/>
                </a:solidFill>
                <a:latin typeface="IRANSans" panose="020B0506030804020204" pitchFamily="34" charset="-78"/>
                <a:cs typeface="IRANSans" panose="020B0506030804020204" pitchFamily="34" charset="-78"/>
              </a:rPr>
              <a:t>لازمه هوشمند شدن</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064FBA5A-3B2D-2B2E-7CE7-35EA8A12B81E}"/>
              </a:ext>
            </a:extLst>
          </p:cNvPr>
          <p:cNvSpPr/>
          <p:nvPr/>
        </p:nvSpPr>
        <p:spPr>
          <a:xfrm>
            <a:off x="7975020" y="3576690"/>
            <a:ext cx="2961068"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یادگیری از روی داده‌ها</a:t>
            </a:r>
            <a:endParaRPr kumimoji="0" lang="en-US" sz="1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pic>
        <p:nvPicPr>
          <p:cNvPr id="4" name="Picture 3">
            <a:extLst>
              <a:ext uri="{FF2B5EF4-FFF2-40B4-BE49-F238E27FC236}">
                <a16:creationId xmlns:a16="http://schemas.microsoft.com/office/drawing/2014/main" id="{AECEB6C5-9B8C-1A53-6CF0-C0F6E20A5905}"/>
              </a:ext>
            </a:extLst>
          </p:cNvPr>
          <p:cNvPicPr>
            <a:picLocks noChangeAspect="1"/>
          </p:cNvPicPr>
          <p:nvPr/>
        </p:nvPicPr>
        <p:blipFill>
          <a:blip r:embed="rId3">
            <a:extLst>
              <a:ext uri="{28A0092B-C50C-407E-A947-70E740481C1C}">
                <a14:useLocalDpi xmlns:a14="http://schemas.microsoft.com/office/drawing/2010/main" val="0"/>
              </a:ext>
            </a:extLst>
          </a:blip>
          <a:srcRect l="3574" r="3574"/>
          <a:stretch/>
        </p:blipFill>
        <p:spPr>
          <a:xfrm>
            <a:off x="869579" y="2331824"/>
            <a:ext cx="5585010" cy="341306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3180439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7048B8C-3A96-5B6F-D761-63ECB0B2CC5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0A26B03-EC1A-BC08-49DE-98DFDC41A550}"/>
              </a:ext>
            </a:extLst>
          </p:cNvPr>
          <p:cNvSpPr/>
          <p:nvPr/>
        </p:nvSpPr>
        <p:spPr>
          <a:xfrm>
            <a:off x="5681776" y="582722"/>
            <a:ext cx="5557932"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یادگیری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F98AA51E-462D-9AD6-3385-A59128AEE871}"/>
              </a:ext>
            </a:extLst>
          </p:cNvPr>
          <p:cNvSpPr/>
          <p:nvPr/>
        </p:nvSpPr>
        <p:spPr>
          <a:xfrm>
            <a:off x="7991050" y="2596507"/>
            <a:ext cx="2929007"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lang="fa-IR" sz="2800" b="1" dirty="0">
                <a:ln w="0"/>
                <a:solidFill>
                  <a:srgbClr val="FFC000"/>
                </a:solidFill>
                <a:latin typeface="IRANSans" panose="020B0506030804020204" pitchFamily="34" charset="-78"/>
                <a:cs typeface="IRANSans" panose="020B0506030804020204" pitchFamily="34" charset="-78"/>
              </a:rPr>
              <a:t>لازمه هوشمند شدن</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7B9E43DF-CB44-EEC3-1F01-E13611032BFA}"/>
              </a:ext>
            </a:extLst>
          </p:cNvPr>
          <p:cNvSpPr/>
          <p:nvPr/>
        </p:nvSpPr>
        <p:spPr>
          <a:xfrm>
            <a:off x="7975020" y="3576690"/>
            <a:ext cx="2961068"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یادگیری از روی داده‌ها</a:t>
            </a:r>
            <a:endParaRPr kumimoji="0" lang="en-US" sz="1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pic>
        <p:nvPicPr>
          <p:cNvPr id="4" name="Picture 3">
            <a:extLst>
              <a:ext uri="{FF2B5EF4-FFF2-40B4-BE49-F238E27FC236}">
                <a16:creationId xmlns:a16="http://schemas.microsoft.com/office/drawing/2014/main" id="{9640319C-4871-DC6F-02A3-AE25D81BEF8F}"/>
              </a:ext>
            </a:extLst>
          </p:cNvPr>
          <p:cNvPicPr>
            <a:picLocks noChangeAspect="1"/>
          </p:cNvPicPr>
          <p:nvPr/>
        </p:nvPicPr>
        <p:blipFill>
          <a:blip r:embed="rId3"/>
          <a:stretch>
            <a:fillRect/>
          </a:stretch>
        </p:blipFill>
        <p:spPr>
          <a:xfrm>
            <a:off x="869579" y="2331824"/>
            <a:ext cx="5585010" cy="341306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Rectangle 5">
            <a:extLst>
              <a:ext uri="{FF2B5EF4-FFF2-40B4-BE49-F238E27FC236}">
                <a16:creationId xmlns:a16="http://schemas.microsoft.com/office/drawing/2014/main" id="{38351FFD-85BA-5C93-A307-7E2028C69584}"/>
              </a:ext>
            </a:extLst>
          </p:cNvPr>
          <p:cNvSpPr/>
          <p:nvPr/>
        </p:nvSpPr>
        <p:spPr>
          <a:xfrm>
            <a:off x="8115282" y="4333735"/>
            <a:ext cx="2680542"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Machine Learning</a:t>
            </a:r>
            <a:endParaRPr kumimoji="0" lang="en-US" sz="1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3771820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786FA688-6CD0-BA38-87E4-6A8EA5E8705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913D447-10EA-E6A8-65F6-0BD9846D72D6}"/>
              </a:ext>
            </a:extLst>
          </p:cNvPr>
          <p:cNvSpPr/>
          <p:nvPr/>
        </p:nvSpPr>
        <p:spPr>
          <a:xfrm>
            <a:off x="5032948" y="609616"/>
            <a:ext cx="6192721" cy="76944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ذخیره سازی در کامپیوتر ها</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pic>
        <p:nvPicPr>
          <p:cNvPr id="1030" name="Picture 6" descr="Download Laptop PNG Image for Free">
            <a:extLst>
              <a:ext uri="{FF2B5EF4-FFF2-40B4-BE49-F238E27FC236}">
                <a16:creationId xmlns:a16="http://schemas.microsoft.com/office/drawing/2014/main" id="{DD85B83F-17DB-B5C0-54F2-2CC1B05B8E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786" y="2439518"/>
            <a:ext cx="4711792" cy="352344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ECC55452-DDDA-4B8A-75D7-38E95DCAA787}"/>
              </a:ext>
            </a:extLst>
          </p:cNvPr>
          <p:cNvSpPr/>
          <p:nvPr/>
        </p:nvSpPr>
        <p:spPr>
          <a:xfrm>
            <a:off x="1552008" y="1967771"/>
            <a:ext cx="1321195"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Lap Top</a:t>
            </a:r>
            <a:endParaRPr kumimoji="0" lang="en-US" sz="1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4458F0F3-6AFB-A39B-F29B-9F1F027E47B8}"/>
              </a:ext>
            </a:extLst>
          </p:cNvPr>
          <p:cNvPicPr>
            <a:picLocks noChangeAspect="1"/>
          </p:cNvPicPr>
          <p:nvPr/>
        </p:nvPicPr>
        <p:blipFill>
          <a:blip r:embed="rId4"/>
          <a:stretch>
            <a:fillRect/>
          </a:stretch>
        </p:blipFill>
        <p:spPr>
          <a:xfrm>
            <a:off x="5332887" y="994336"/>
            <a:ext cx="5307105" cy="5307105"/>
          </a:xfrm>
          <a:prstGeom prst="rect">
            <a:avLst/>
          </a:prstGeom>
        </p:spPr>
      </p:pic>
    </p:spTree>
    <p:extLst>
      <p:ext uri="{BB962C8B-B14F-4D97-AF65-F5344CB8AC3E}">
        <p14:creationId xmlns:p14="http://schemas.microsoft.com/office/powerpoint/2010/main" val="6595194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B455BC07-227F-2532-158B-AF0FC73B446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326E4CF-D0EC-D2ED-BD8A-075724C97DEF}"/>
              </a:ext>
            </a:extLst>
          </p:cNvPr>
          <p:cNvSpPr/>
          <p:nvPr/>
        </p:nvSpPr>
        <p:spPr>
          <a:xfrm>
            <a:off x="4667075" y="582722"/>
            <a:ext cx="657263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ذخیره سازی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0E28AFD6-E936-CDC4-9B68-2849835F99B8}"/>
              </a:ext>
            </a:extLst>
          </p:cNvPr>
          <p:cNvSpPr/>
          <p:nvPr/>
        </p:nvSpPr>
        <p:spPr>
          <a:xfrm>
            <a:off x="8499202" y="2596508"/>
            <a:ext cx="243688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lang="fa-IR" sz="2800" b="1" dirty="0">
                <a:ln w="0"/>
                <a:solidFill>
                  <a:srgbClr val="FFC000"/>
                </a:solidFill>
                <a:latin typeface="IRANSans" panose="020B0506030804020204" pitchFamily="34" charset="-78"/>
                <a:cs typeface="IRANSans" panose="020B0506030804020204" pitchFamily="34" charset="-78"/>
              </a:rPr>
              <a:t>چت جی پی تی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D6798FC7-427D-F1D3-F93B-294D5D7BBA8D}"/>
              </a:ext>
            </a:extLst>
          </p:cNvPr>
          <p:cNvSpPr/>
          <p:nvPr/>
        </p:nvSpPr>
        <p:spPr>
          <a:xfrm>
            <a:off x="8740454" y="3576690"/>
            <a:ext cx="1954381"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میلیاردها حوزه</a:t>
            </a:r>
            <a:endParaRPr kumimoji="0" lang="en-US" sz="1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pic>
        <p:nvPicPr>
          <p:cNvPr id="4" name="Picture 3">
            <a:extLst>
              <a:ext uri="{FF2B5EF4-FFF2-40B4-BE49-F238E27FC236}">
                <a16:creationId xmlns:a16="http://schemas.microsoft.com/office/drawing/2014/main" id="{65DBDBC5-9AE4-2F15-5854-555DBB6326D6}"/>
              </a:ext>
            </a:extLst>
          </p:cNvPr>
          <p:cNvPicPr>
            <a:picLocks noChangeAspect="1"/>
          </p:cNvPicPr>
          <p:nvPr/>
        </p:nvPicPr>
        <p:blipFill>
          <a:blip r:embed="rId3">
            <a:extLst>
              <a:ext uri="{28A0092B-C50C-407E-A947-70E740481C1C}">
                <a14:useLocalDpi xmlns:a14="http://schemas.microsoft.com/office/drawing/2010/main" val="0"/>
              </a:ext>
            </a:extLst>
          </a:blip>
          <a:srcRect l="136" r="578"/>
          <a:stretch>
            <a:fillRect/>
          </a:stretch>
        </p:blipFill>
        <p:spPr>
          <a:xfrm>
            <a:off x="636494" y="2331824"/>
            <a:ext cx="6024281" cy="3413062"/>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8507385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1D03BB6-1538-D8B9-A56B-B5CBE47CCD8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D8D0857-7F8A-5C03-26A0-1AEFB1457CC6}"/>
              </a:ext>
            </a:extLst>
          </p:cNvPr>
          <p:cNvSpPr/>
          <p:nvPr/>
        </p:nvSpPr>
        <p:spPr>
          <a:xfrm>
            <a:off x="3790232" y="582722"/>
            <a:ext cx="7449476"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ذخیره داده‌های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979B227A-93D8-66E7-80B4-331B4DFD42B7}"/>
              </a:ext>
            </a:extLst>
          </p:cNvPr>
          <p:cNvSpPr/>
          <p:nvPr/>
        </p:nvSpPr>
        <p:spPr>
          <a:xfrm>
            <a:off x="8168984" y="2596508"/>
            <a:ext cx="2767104"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سرور های قدرتمند</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907783F8-10BF-09EC-0826-F7785EBD2ED1}"/>
              </a:ext>
            </a:extLst>
          </p:cNvPr>
          <p:cNvSpPr/>
          <p:nvPr/>
        </p:nvSpPr>
        <p:spPr>
          <a:xfrm>
            <a:off x="8114482" y="3576689"/>
            <a:ext cx="2876108"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حافظه های خیلی زیاد</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3D0DA301-B388-9741-D82F-16C8CABE9909}"/>
              </a:ext>
            </a:extLst>
          </p:cNvPr>
          <p:cNvPicPr>
            <a:picLocks noChangeAspect="1"/>
          </p:cNvPicPr>
          <p:nvPr/>
        </p:nvPicPr>
        <p:blipFill>
          <a:blip r:embed="rId3"/>
          <a:stretch>
            <a:fillRect/>
          </a:stretch>
        </p:blipFill>
        <p:spPr>
          <a:xfrm>
            <a:off x="762000" y="2220480"/>
            <a:ext cx="6463553" cy="3635749"/>
          </a:xfrm>
          <a:prstGeom prst="rect">
            <a:avLst/>
          </a:prstGeom>
          <a:ln>
            <a:noFill/>
          </a:ln>
          <a:effectLst>
            <a:softEdge rad="112500"/>
          </a:effectLst>
        </p:spPr>
      </p:pic>
    </p:spTree>
    <p:extLst>
      <p:ext uri="{BB962C8B-B14F-4D97-AF65-F5344CB8AC3E}">
        <p14:creationId xmlns:p14="http://schemas.microsoft.com/office/powerpoint/2010/main" val="13040563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FE03F93D-7D43-1501-E4C3-D637A26FB1DC}"/>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9DF9B927-2E10-2A17-1C7E-F18862E43E74}"/>
              </a:ext>
            </a:extLst>
          </p:cNvPr>
          <p:cNvPicPr>
            <a:picLocks noChangeAspect="1"/>
          </p:cNvPicPr>
          <p:nvPr/>
        </p:nvPicPr>
        <p:blipFill>
          <a:blip r:embed="rId3"/>
          <a:stretch>
            <a:fillRect/>
          </a:stretch>
        </p:blipFill>
        <p:spPr>
          <a:xfrm>
            <a:off x="540430" y="4020424"/>
            <a:ext cx="3693460" cy="220688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2" name="Rectangle 1">
            <a:extLst>
              <a:ext uri="{FF2B5EF4-FFF2-40B4-BE49-F238E27FC236}">
                <a16:creationId xmlns:a16="http://schemas.microsoft.com/office/drawing/2014/main" id="{F8837B23-3DE0-8C4F-3BD3-961E18970007}"/>
              </a:ext>
            </a:extLst>
          </p:cNvPr>
          <p:cNvSpPr/>
          <p:nvPr/>
        </p:nvSpPr>
        <p:spPr>
          <a:xfrm>
            <a:off x="4886687" y="582722"/>
            <a:ext cx="6353021"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پیاده سازی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3C52D134-4C43-0A75-DC92-8BDEAAA96240}"/>
              </a:ext>
            </a:extLst>
          </p:cNvPr>
          <p:cNvSpPr/>
          <p:nvPr/>
        </p:nvSpPr>
        <p:spPr>
          <a:xfrm>
            <a:off x="7986242" y="2596507"/>
            <a:ext cx="294984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هزینه میلیون دلاری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3D3CFE4D-AC12-167F-CD22-CC3AC54244A1}"/>
              </a:ext>
            </a:extLst>
          </p:cNvPr>
          <p:cNvSpPr/>
          <p:nvPr/>
        </p:nvSpPr>
        <p:spPr>
          <a:xfrm>
            <a:off x="8422258" y="3576690"/>
            <a:ext cx="2513830"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استفاده آنلاین از </a:t>
            </a:r>
            <a:r>
              <a:rPr kumimoji="0" lang="en-US"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ai</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4" name="Picture 3">
            <a:extLst>
              <a:ext uri="{FF2B5EF4-FFF2-40B4-BE49-F238E27FC236}">
                <a16:creationId xmlns:a16="http://schemas.microsoft.com/office/drawing/2014/main" id="{293ED10B-63C4-1441-5BCE-AA988FF5A89D}"/>
              </a:ext>
            </a:extLst>
          </p:cNvPr>
          <p:cNvPicPr>
            <a:picLocks noChangeAspect="1"/>
          </p:cNvPicPr>
          <p:nvPr/>
        </p:nvPicPr>
        <p:blipFill>
          <a:blip r:embed="rId4"/>
          <a:stretch>
            <a:fillRect/>
          </a:stretch>
        </p:blipFill>
        <p:spPr>
          <a:xfrm>
            <a:off x="0" y="1556218"/>
            <a:ext cx="3270892" cy="3270892"/>
          </a:xfrm>
          <a:prstGeom prst="rect">
            <a:avLst/>
          </a:prstGeom>
        </p:spPr>
      </p:pic>
      <p:pic>
        <p:nvPicPr>
          <p:cNvPr id="7" name="Picture 6">
            <a:extLst>
              <a:ext uri="{FF2B5EF4-FFF2-40B4-BE49-F238E27FC236}">
                <a16:creationId xmlns:a16="http://schemas.microsoft.com/office/drawing/2014/main" id="{C42A059B-DD49-AC63-63F7-B6BBB15444A9}"/>
              </a:ext>
            </a:extLst>
          </p:cNvPr>
          <p:cNvPicPr>
            <a:picLocks noChangeAspect="1"/>
          </p:cNvPicPr>
          <p:nvPr/>
        </p:nvPicPr>
        <p:blipFill>
          <a:blip r:embed="rId5"/>
          <a:stretch>
            <a:fillRect/>
          </a:stretch>
        </p:blipFill>
        <p:spPr>
          <a:xfrm>
            <a:off x="3363393" y="1862179"/>
            <a:ext cx="3693459" cy="3693459"/>
          </a:xfrm>
          <a:prstGeom prst="rect">
            <a:avLst/>
          </a:prstGeom>
        </p:spPr>
      </p:pic>
    </p:spTree>
    <p:extLst>
      <p:ext uri="{BB962C8B-B14F-4D97-AF65-F5344CB8AC3E}">
        <p14:creationId xmlns:p14="http://schemas.microsoft.com/office/powerpoint/2010/main" val="31328188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6C48F9BC-029A-2AD5-BF04-4B22305D38B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636023A-AAA2-98DC-38A9-60E0F91F4C0A}"/>
              </a:ext>
            </a:extLst>
          </p:cNvPr>
          <p:cNvSpPr/>
          <p:nvPr/>
        </p:nvSpPr>
        <p:spPr>
          <a:xfrm>
            <a:off x="6143440" y="582722"/>
            <a:ext cx="509626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دنیای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31D58A03-2EE0-8159-6142-6F86D82DBCB0}"/>
              </a:ext>
            </a:extLst>
          </p:cNvPr>
          <p:cNvSpPr/>
          <p:nvPr/>
        </p:nvSpPr>
        <p:spPr>
          <a:xfrm>
            <a:off x="6497349" y="2515826"/>
            <a:ext cx="4456668" cy="2085186"/>
          </a:xfrm>
          <a:prstGeom prst="rect">
            <a:avLst/>
          </a:prstGeom>
          <a:noFill/>
        </p:spPr>
        <p:txBody>
          <a:bodyPr wrap="none" lIns="91440" tIns="45720" rIns="91440" bIns="45720">
            <a:spAutoFit/>
          </a:bodyPr>
          <a:lstStyle/>
          <a:p>
            <a:pPr marL="457200" marR="0" lvl="0" indent="-457200" algn="r" defTabSz="914400" rtl="1" eaLnBrk="1" fontAlgn="auto" latinLnBrk="0" hangingPunct="1">
              <a:lnSpc>
                <a:spcPct val="250000"/>
              </a:lnSpc>
              <a:spcBef>
                <a:spcPts val="0"/>
              </a:spcBef>
              <a:spcAft>
                <a:spcPts val="0"/>
              </a:spcAft>
              <a:buClrTx/>
              <a:buSzTx/>
              <a:buFont typeface="Arial" panose="020B0604020202020204" pitchFamily="34" charset="0"/>
              <a:buChar char="•"/>
              <a:tabLst/>
              <a:defRPr/>
            </a:pPr>
            <a:r>
              <a:rPr lang="fa-IR" sz="2800" b="1" dirty="0">
                <a:ln w="0"/>
                <a:solidFill>
                  <a:srgbClr val="FFC000"/>
                </a:solidFill>
                <a:latin typeface="IRANSans" panose="020B0506030804020204" pitchFamily="34" charset="-78"/>
                <a:cs typeface="IRANSans" panose="020B0506030804020204" pitchFamily="34" charset="-78"/>
              </a:rPr>
              <a:t>هوش مصنوعی کاربردی</a:t>
            </a:r>
          </a:p>
          <a:p>
            <a:pPr marL="457200" marR="0" lvl="0" indent="-457200" algn="r" defTabSz="914400" rtl="1" eaLnBrk="1" fontAlgn="auto" latinLnBrk="0" hangingPunct="1">
              <a:lnSpc>
                <a:spcPct val="250000"/>
              </a:lnSpc>
              <a:spcBef>
                <a:spcPts val="0"/>
              </a:spcBef>
              <a:spcAft>
                <a:spcPts val="0"/>
              </a:spcAft>
              <a:buClrTx/>
              <a:buSzTx/>
              <a:buFont typeface="Arial" panose="020B0604020202020204" pitchFamily="34" charset="0"/>
              <a:buChar char="•"/>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پیاده سازی هوش مصنوعی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7" name="Picture 6">
            <a:extLst>
              <a:ext uri="{FF2B5EF4-FFF2-40B4-BE49-F238E27FC236}">
                <a16:creationId xmlns:a16="http://schemas.microsoft.com/office/drawing/2014/main" id="{1042DEEA-3F06-22EC-E097-EC0E00CCE24F}"/>
              </a:ext>
            </a:extLst>
          </p:cNvPr>
          <p:cNvPicPr>
            <a:picLocks noChangeAspect="1"/>
          </p:cNvPicPr>
          <p:nvPr/>
        </p:nvPicPr>
        <p:blipFill>
          <a:blip r:embed="rId3">
            <a:extLst>
              <a:ext uri="{28A0092B-C50C-407E-A947-70E740481C1C}">
                <a14:useLocalDpi xmlns:a14="http://schemas.microsoft.com/office/drawing/2010/main" val="0"/>
              </a:ext>
            </a:extLst>
          </a:blip>
          <a:srcRect t="6208" b="6208"/>
          <a:stretch/>
        </p:blipFill>
        <p:spPr>
          <a:xfrm>
            <a:off x="1057836" y="2134161"/>
            <a:ext cx="3980329" cy="38990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073200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9AA99813-B0D6-5F92-D1CF-9253B2F61AA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4B2274B6-E501-1363-7AA9-0A3800FC221B}"/>
              </a:ext>
            </a:extLst>
          </p:cNvPr>
          <p:cNvSpPr/>
          <p:nvPr/>
        </p:nvSpPr>
        <p:spPr>
          <a:xfrm>
            <a:off x="7241389" y="591686"/>
            <a:ext cx="3945312" cy="76944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شیوه دیدن دوره</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pic>
        <p:nvPicPr>
          <p:cNvPr id="1030" name="Picture 6" descr="Download Laptop PNG Image for Free">
            <a:extLst>
              <a:ext uri="{FF2B5EF4-FFF2-40B4-BE49-F238E27FC236}">
                <a16:creationId xmlns:a16="http://schemas.microsoft.com/office/drawing/2014/main" id="{591BE552-055E-ECE6-E86B-E1D17468B2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8703" y="1994646"/>
            <a:ext cx="5222781" cy="39055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ndroid-Mobile-Download-Free-PNG - MinnStar Bank">
            <a:extLst>
              <a:ext uri="{FF2B5EF4-FFF2-40B4-BE49-F238E27FC236}">
                <a16:creationId xmlns:a16="http://schemas.microsoft.com/office/drawing/2014/main" id="{DE1E6D9B-BAA1-D0F9-CE9E-62CF540476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61595" y="2183619"/>
            <a:ext cx="3527612" cy="3527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99286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B4F7616-3110-9A0D-267D-D2455BCAA85A}"/>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3DF76CE4-7864-961B-FFD7-3BDF0009E1A7}"/>
              </a:ext>
            </a:extLst>
          </p:cNvPr>
          <p:cNvSpPr/>
          <p:nvPr/>
        </p:nvSpPr>
        <p:spPr>
          <a:xfrm>
            <a:off x="4776079" y="582722"/>
            <a:ext cx="646362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پیاده سازی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D77F4818-2219-5ACE-ACAC-FF728E0399EE}"/>
              </a:ext>
            </a:extLst>
          </p:cNvPr>
          <p:cNvSpPr/>
          <p:nvPr/>
        </p:nvSpPr>
        <p:spPr>
          <a:xfrm>
            <a:off x="7139161" y="1888296"/>
            <a:ext cx="3995003" cy="1007968"/>
          </a:xfrm>
          <a:prstGeom prst="rect">
            <a:avLst/>
          </a:prstGeom>
          <a:noFill/>
        </p:spPr>
        <p:txBody>
          <a:bodyPr wrap="none" lIns="91440" tIns="45720" rIns="91440" bIns="45720">
            <a:spAutoFit/>
          </a:bodyPr>
          <a:lstStyle/>
          <a:p>
            <a:pPr marR="0" lvl="0" algn="r" defTabSz="914400" rtl="1" eaLnBrk="1" fontAlgn="auto" latinLnBrk="0" hangingPunct="1">
              <a:lnSpc>
                <a:spcPct val="250000"/>
              </a:lnSpc>
              <a:spcBef>
                <a:spcPts val="0"/>
              </a:spcBef>
              <a:spcAft>
                <a:spcPts val="0"/>
              </a:spcAft>
              <a:buClrTx/>
              <a:buSzTx/>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پیاده سازی هوش مصنوعی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7" name="Picture 6">
            <a:extLst>
              <a:ext uri="{FF2B5EF4-FFF2-40B4-BE49-F238E27FC236}">
                <a16:creationId xmlns:a16="http://schemas.microsoft.com/office/drawing/2014/main" id="{BB58DE5D-B956-4A5B-71D8-C0690FD7E72B}"/>
              </a:ext>
            </a:extLst>
          </p:cNvPr>
          <p:cNvPicPr>
            <a:picLocks noChangeAspect="1"/>
          </p:cNvPicPr>
          <p:nvPr/>
        </p:nvPicPr>
        <p:blipFill>
          <a:blip r:embed="rId3">
            <a:extLst>
              <a:ext uri="{28A0092B-C50C-407E-A947-70E740481C1C}">
                <a14:useLocalDpi xmlns:a14="http://schemas.microsoft.com/office/drawing/2010/main" val="0"/>
              </a:ext>
            </a:extLst>
          </a:blip>
          <a:srcRect t="6208" b="6208"/>
          <a:stretch/>
        </p:blipFill>
        <p:spPr>
          <a:xfrm>
            <a:off x="1057836" y="2134161"/>
            <a:ext cx="3980329" cy="38990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Rectangle 3">
            <a:extLst>
              <a:ext uri="{FF2B5EF4-FFF2-40B4-BE49-F238E27FC236}">
                <a16:creationId xmlns:a16="http://schemas.microsoft.com/office/drawing/2014/main" id="{E33ACE64-4C60-DDF3-F8DA-C08DA6F1525B}"/>
              </a:ext>
            </a:extLst>
          </p:cNvPr>
          <p:cNvSpPr/>
          <p:nvPr/>
        </p:nvSpPr>
        <p:spPr>
          <a:xfrm>
            <a:off x="7693799" y="3035779"/>
            <a:ext cx="3440365" cy="2362185"/>
          </a:xfrm>
          <a:prstGeom prst="rect">
            <a:avLst/>
          </a:prstGeom>
          <a:noFill/>
        </p:spPr>
        <p:txBody>
          <a:bodyPr wrap="none" lIns="91440" tIns="45720" rIns="91440" bIns="45720">
            <a:spAutoFit/>
          </a:bodyPr>
          <a:lstStyle/>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0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ریاضی عمومی و جبر</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000" b="1" dirty="0">
                <a:ln w="0"/>
                <a:solidFill>
                  <a:schemeClr val="bg1"/>
                </a:solidFill>
                <a:latin typeface="IRANSans" panose="020B0506030804020204" pitchFamily="34" charset="-78"/>
                <a:cs typeface="IRANSans" panose="020B0506030804020204" pitchFamily="34" charset="-78"/>
              </a:rPr>
              <a:t>الگوریتم های دانشگاهی</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0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زبان برنامه نویسی پایتون</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000" b="1" dirty="0">
                <a:ln w="0"/>
                <a:solidFill>
                  <a:schemeClr val="bg1"/>
                </a:solidFill>
                <a:latin typeface="IRANSans" panose="020B0506030804020204" pitchFamily="34" charset="-78"/>
                <a:cs typeface="IRANSans" panose="020B0506030804020204" pitchFamily="34" charset="-78"/>
              </a:rPr>
              <a:t>ماشین لرنینگ و داده کاوی</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0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دیپ لرنینگ (یادگیری عمیق)</a:t>
            </a:r>
          </a:p>
        </p:txBody>
      </p:sp>
    </p:spTree>
    <p:extLst>
      <p:ext uri="{BB962C8B-B14F-4D97-AF65-F5344CB8AC3E}">
        <p14:creationId xmlns:p14="http://schemas.microsoft.com/office/powerpoint/2010/main" val="41052048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B16D3E8-3604-B12D-0CC2-BDEF722D21B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5F994B3-41FB-C586-1234-B43C9F7F75B2}"/>
              </a:ext>
            </a:extLst>
          </p:cNvPr>
          <p:cNvSpPr/>
          <p:nvPr/>
        </p:nvSpPr>
        <p:spPr>
          <a:xfrm>
            <a:off x="6268475" y="582722"/>
            <a:ext cx="497123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سرور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6BE363EB-6542-A203-A4A1-E0FAF21F6327}"/>
              </a:ext>
            </a:extLst>
          </p:cNvPr>
          <p:cNvSpPr/>
          <p:nvPr/>
        </p:nvSpPr>
        <p:spPr>
          <a:xfrm>
            <a:off x="8168984" y="2596508"/>
            <a:ext cx="2767104"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سرور های قدرتمند</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A25F5884-7606-A3E0-1E7B-C9B021E69C01}"/>
              </a:ext>
            </a:extLst>
          </p:cNvPr>
          <p:cNvSpPr/>
          <p:nvPr/>
        </p:nvSpPr>
        <p:spPr>
          <a:xfrm>
            <a:off x="8391801" y="3576690"/>
            <a:ext cx="2321469"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سرور مجازی ارزان</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641D4AE2-A53A-358B-1485-ACB2A4771BF7}"/>
              </a:ext>
            </a:extLst>
          </p:cNvPr>
          <p:cNvPicPr>
            <a:picLocks noChangeAspect="1"/>
          </p:cNvPicPr>
          <p:nvPr/>
        </p:nvPicPr>
        <p:blipFill>
          <a:blip r:embed="rId3"/>
          <a:stretch>
            <a:fillRect/>
          </a:stretch>
        </p:blipFill>
        <p:spPr>
          <a:xfrm>
            <a:off x="762000" y="2220480"/>
            <a:ext cx="6463553" cy="3635749"/>
          </a:xfrm>
          <a:prstGeom prst="rect">
            <a:avLst/>
          </a:prstGeom>
          <a:ln>
            <a:noFill/>
          </a:ln>
          <a:effectLst>
            <a:softEdge rad="112500"/>
          </a:effectLst>
        </p:spPr>
      </p:pic>
    </p:spTree>
    <p:extLst>
      <p:ext uri="{BB962C8B-B14F-4D97-AF65-F5344CB8AC3E}">
        <p14:creationId xmlns:p14="http://schemas.microsoft.com/office/powerpoint/2010/main" val="39628857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6D6B2E1-E127-EC5C-E432-A426B894D17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D21FBBE-458A-1CF4-B446-7668ABE81AD6}"/>
              </a:ext>
            </a:extLst>
          </p:cNvPr>
          <p:cNvSpPr/>
          <p:nvPr/>
        </p:nvSpPr>
        <p:spPr>
          <a:xfrm>
            <a:off x="4287163" y="582722"/>
            <a:ext cx="6952545"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استفاده از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API</a:t>
            </a: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E461F212-10CD-3B21-7C2C-A6CF1C07CBAC}"/>
              </a:ext>
            </a:extLst>
          </p:cNvPr>
          <p:cNvSpPr/>
          <p:nvPr/>
        </p:nvSpPr>
        <p:spPr>
          <a:xfrm>
            <a:off x="8499202" y="2596508"/>
            <a:ext cx="243688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چت جی پی تی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0EAC5F74-9E27-3DC1-E62C-591746367D5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3065" y="2220480"/>
            <a:ext cx="6341422" cy="3635749"/>
          </a:xfrm>
          <a:prstGeom prst="rect">
            <a:avLst/>
          </a:prstGeom>
          <a:ln>
            <a:noFill/>
          </a:ln>
          <a:effectLst>
            <a:softEdge rad="112500"/>
          </a:effectLst>
        </p:spPr>
      </p:pic>
      <p:sp>
        <p:nvSpPr>
          <p:cNvPr id="4" name="Rectangle 3">
            <a:extLst>
              <a:ext uri="{FF2B5EF4-FFF2-40B4-BE49-F238E27FC236}">
                <a16:creationId xmlns:a16="http://schemas.microsoft.com/office/drawing/2014/main" id="{7422756D-5D58-49CF-A486-BBE0A324C3F8}"/>
              </a:ext>
            </a:extLst>
          </p:cNvPr>
          <p:cNvSpPr/>
          <p:nvPr/>
        </p:nvSpPr>
        <p:spPr>
          <a:xfrm>
            <a:off x="7878039" y="3576690"/>
            <a:ext cx="3679212" cy="400110"/>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واسطی برای استفاده از قدرت </a:t>
            </a:r>
            <a:r>
              <a:rPr kumimoji="0" lang="en-US"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GPT</a:t>
            </a:r>
            <a:endParaRPr kumimoji="0" lang="en-US" sz="12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536133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DFD0CF67-DF79-DEFE-6E89-7751D537EA0C}"/>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996B11D-D2E3-9463-DB3A-F1F52A39090B}"/>
              </a:ext>
            </a:extLst>
          </p:cNvPr>
          <p:cNvSpPr/>
          <p:nvPr/>
        </p:nvSpPr>
        <p:spPr>
          <a:xfrm>
            <a:off x="6667623" y="582722"/>
            <a:ext cx="4572085"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مثلا چاپگر سه بعدی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1696E648-5099-FF83-D2B0-3CA948F66D47}"/>
              </a:ext>
            </a:extLst>
          </p:cNvPr>
          <p:cNvSpPr/>
          <p:nvPr/>
        </p:nvSpPr>
        <p:spPr>
          <a:xfrm>
            <a:off x="8550499" y="2596508"/>
            <a:ext cx="2385589"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چاپگر سه بعدی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42673515-5A39-89E8-374E-DB28390B461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3065" y="2294463"/>
            <a:ext cx="6341422" cy="3487782"/>
          </a:xfrm>
          <a:prstGeom prst="rect">
            <a:avLst/>
          </a:prstGeom>
          <a:ln>
            <a:noFill/>
          </a:ln>
          <a:effectLst>
            <a:softEdge rad="112500"/>
          </a:effectLst>
        </p:spPr>
      </p:pic>
    </p:spTree>
    <p:extLst>
      <p:ext uri="{BB962C8B-B14F-4D97-AF65-F5344CB8AC3E}">
        <p14:creationId xmlns:p14="http://schemas.microsoft.com/office/powerpoint/2010/main" val="20638392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D9F40466-A9CA-6D49-130D-999067F6A2F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D6A172AF-2408-D7A6-1FE3-843DD7659198}"/>
              </a:ext>
            </a:extLst>
          </p:cNvPr>
          <p:cNvSpPr/>
          <p:nvPr/>
        </p:nvSpPr>
        <p:spPr>
          <a:xfrm>
            <a:off x="5728263" y="582722"/>
            <a:ext cx="5511445"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هوش مصنوعی کاربردی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C2FA86E8-B980-7947-1984-B7DF0C6FE730}"/>
              </a:ext>
            </a:extLst>
          </p:cNvPr>
          <p:cNvSpPr/>
          <p:nvPr/>
        </p:nvSpPr>
        <p:spPr>
          <a:xfrm>
            <a:off x="7644106" y="1888296"/>
            <a:ext cx="3490058" cy="1007968"/>
          </a:xfrm>
          <a:prstGeom prst="rect">
            <a:avLst/>
          </a:prstGeom>
          <a:noFill/>
        </p:spPr>
        <p:txBody>
          <a:bodyPr wrap="none" lIns="91440" tIns="45720" rIns="91440" bIns="45720">
            <a:spAutoFit/>
          </a:bodyPr>
          <a:lstStyle/>
          <a:p>
            <a:pPr marR="0" lvl="0" algn="r" defTabSz="914400" rtl="1" eaLnBrk="1" fontAlgn="auto" latinLnBrk="0" hangingPunct="1">
              <a:lnSpc>
                <a:spcPct val="250000"/>
              </a:lnSpc>
              <a:spcBef>
                <a:spcPts val="0"/>
              </a:spcBef>
              <a:spcAft>
                <a:spcPts val="0"/>
              </a:spcAft>
              <a:buClrTx/>
              <a:buSzTx/>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هوش مصنوعی کاربردی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7" name="Picture 6">
            <a:extLst>
              <a:ext uri="{FF2B5EF4-FFF2-40B4-BE49-F238E27FC236}">
                <a16:creationId xmlns:a16="http://schemas.microsoft.com/office/drawing/2014/main" id="{0EF576B8-3998-5A49-BEE8-F2A2938CE780}"/>
              </a:ext>
            </a:extLst>
          </p:cNvPr>
          <p:cNvPicPr>
            <a:picLocks noChangeAspect="1"/>
          </p:cNvPicPr>
          <p:nvPr/>
        </p:nvPicPr>
        <p:blipFill>
          <a:blip r:embed="rId3">
            <a:extLst>
              <a:ext uri="{28A0092B-C50C-407E-A947-70E740481C1C}">
                <a14:useLocalDpi xmlns:a14="http://schemas.microsoft.com/office/drawing/2010/main" val="0"/>
              </a:ext>
            </a:extLst>
          </a:blip>
          <a:srcRect t="6208" b="6208"/>
          <a:stretch/>
        </p:blipFill>
        <p:spPr>
          <a:xfrm>
            <a:off x="1057836" y="2134161"/>
            <a:ext cx="3980329" cy="38990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Rectangle 3">
            <a:extLst>
              <a:ext uri="{FF2B5EF4-FFF2-40B4-BE49-F238E27FC236}">
                <a16:creationId xmlns:a16="http://schemas.microsoft.com/office/drawing/2014/main" id="{CA74C264-5572-6A6A-3B8E-07348E0DE40E}"/>
              </a:ext>
            </a:extLst>
          </p:cNvPr>
          <p:cNvSpPr/>
          <p:nvPr/>
        </p:nvSpPr>
        <p:spPr>
          <a:xfrm>
            <a:off x="9000250" y="3035779"/>
            <a:ext cx="2133918" cy="2362185"/>
          </a:xfrm>
          <a:prstGeom prst="rect">
            <a:avLst/>
          </a:prstGeom>
          <a:noFill/>
        </p:spPr>
        <p:txBody>
          <a:bodyPr wrap="none" lIns="91440" tIns="45720" rIns="91440" bIns="45720">
            <a:spAutoFit/>
          </a:bodyPr>
          <a:lstStyle/>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0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چت جی پی تی</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000" b="1" dirty="0">
                <a:ln w="0"/>
                <a:solidFill>
                  <a:schemeClr val="bg1"/>
                </a:solidFill>
                <a:latin typeface="IRANSans" panose="020B0506030804020204" pitchFamily="34" charset="-78"/>
                <a:cs typeface="IRANSans" panose="020B0506030804020204" pitchFamily="34" charset="-78"/>
              </a:rPr>
              <a:t>گوگل جمنای</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000" b="1" dirty="0">
                <a:ln w="0"/>
                <a:solidFill>
                  <a:schemeClr val="bg1"/>
                </a:solidFill>
                <a:latin typeface="IRANSans" panose="020B0506030804020204" pitchFamily="34" charset="-78"/>
                <a:cs typeface="IRANSans" panose="020B0506030804020204" pitchFamily="34" charset="-78"/>
              </a:rPr>
              <a:t>ساخت تصویر</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0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ساخت ویدیو</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000" b="1" dirty="0">
                <a:ln w="0"/>
                <a:solidFill>
                  <a:schemeClr val="bg1"/>
                </a:solidFill>
                <a:latin typeface="IRANSans" panose="020B0506030804020204" pitchFamily="34" charset="-78"/>
                <a:cs typeface="IRANSans" panose="020B0506030804020204" pitchFamily="34" charset="-78"/>
              </a:rPr>
              <a:t>ساخت آهنگ</a:t>
            </a:r>
            <a:endParaRPr kumimoji="0" lang="fa-IR" sz="20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32725492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42AA9B2B-2F74-B831-1CF6-5C7D3526975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26F71FA-0058-7BA6-7DA4-AA63A6F4A1F2}"/>
              </a:ext>
            </a:extLst>
          </p:cNvPr>
          <p:cNvSpPr/>
          <p:nvPr/>
        </p:nvSpPr>
        <p:spPr>
          <a:xfrm>
            <a:off x="5550394" y="582722"/>
            <a:ext cx="5689314"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هوش مصنوعی چت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GPT</a:t>
            </a:r>
          </a:p>
        </p:txBody>
      </p:sp>
      <p:sp>
        <p:nvSpPr>
          <p:cNvPr id="3" name="Rectangle 2">
            <a:extLst>
              <a:ext uri="{FF2B5EF4-FFF2-40B4-BE49-F238E27FC236}">
                <a16:creationId xmlns:a16="http://schemas.microsoft.com/office/drawing/2014/main" id="{73ECB3F3-DD46-8623-1EC0-0D3E00EBC91C}"/>
              </a:ext>
            </a:extLst>
          </p:cNvPr>
          <p:cNvSpPr/>
          <p:nvPr/>
        </p:nvSpPr>
        <p:spPr>
          <a:xfrm>
            <a:off x="8499202" y="2596508"/>
            <a:ext cx="243688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چت جی پی تی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968E7515-206F-EBCB-2995-ABBA0E86B6F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3065" y="2220480"/>
            <a:ext cx="6341422" cy="3635749"/>
          </a:xfrm>
          <a:prstGeom prst="rect">
            <a:avLst/>
          </a:prstGeom>
          <a:ln>
            <a:noFill/>
          </a:ln>
          <a:effectLst>
            <a:softEdge rad="112500"/>
          </a:effectLst>
        </p:spPr>
      </p:pic>
      <p:sp>
        <p:nvSpPr>
          <p:cNvPr id="4" name="Rectangle 3">
            <a:extLst>
              <a:ext uri="{FF2B5EF4-FFF2-40B4-BE49-F238E27FC236}">
                <a16:creationId xmlns:a16="http://schemas.microsoft.com/office/drawing/2014/main" id="{DF02008D-0741-5BC8-373D-479CDCD71518}"/>
              </a:ext>
            </a:extLst>
          </p:cNvPr>
          <p:cNvSpPr/>
          <p:nvPr/>
        </p:nvSpPr>
        <p:spPr>
          <a:xfrm>
            <a:off x="7875634" y="3576690"/>
            <a:ext cx="3060454"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مدل زبانی بزرگ یا </a:t>
            </a:r>
            <a:r>
              <a:rPr kumimoji="0" lang="en-US"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LLM</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723FC46C-80C8-7497-1A87-26187C57B3E3}"/>
              </a:ext>
            </a:extLst>
          </p:cNvPr>
          <p:cNvSpPr/>
          <p:nvPr/>
        </p:nvSpPr>
        <p:spPr>
          <a:xfrm>
            <a:off x="8292416" y="4294823"/>
            <a:ext cx="2643672"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وبسایت و اپلیکیشن</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0979127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EDB74752-FE7E-C901-FADE-CD4FE32C867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8F5261F-C3D0-C6E0-5A60-58E8A8340162}"/>
              </a:ext>
            </a:extLst>
          </p:cNvPr>
          <p:cNvSpPr/>
          <p:nvPr/>
        </p:nvSpPr>
        <p:spPr>
          <a:xfrm>
            <a:off x="5987949" y="582722"/>
            <a:ext cx="525175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هوش مصنوعی جمنای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34208C2C-020D-2412-2DF4-2DE50258DA3B}"/>
              </a:ext>
            </a:extLst>
          </p:cNvPr>
          <p:cNvSpPr/>
          <p:nvPr/>
        </p:nvSpPr>
        <p:spPr>
          <a:xfrm>
            <a:off x="9008957" y="2596508"/>
            <a:ext cx="1927131"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گوگل جمنای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232E6BAA-CF7D-80A4-D3A3-C359B81F853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6878" y="2220480"/>
            <a:ext cx="6033796" cy="3635749"/>
          </a:xfrm>
          <a:prstGeom prst="rect">
            <a:avLst/>
          </a:prstGeom>
          <a:ln>
            <a:noFill/>
          </a:ln>
          <a:effectLst>
            <a:softEdge rad="112500"/>
          </a:effectLst>
        </p:spPr>
      </p:pic>
      <p:sp>
        <p:nvSpPr>
          <p:cNvPr id="4" name="Rectangle 3">
            <a:extLst>
              <a:ext uri="{FF2B5EF4-FFF2-40B4-BE49-F238E27FC236}">
                <a16:creationId xmlns:a16="http://schemas.microsoft.com/office/drawing/2014/main" id="{A8BB281D-33C3-9827-B3CC-0BBFF41BEB57}"/>
              </a:ext>
            </a:extLst>
          </p:cNvPr>
          <p:cNvSpPr/>
          <p:nvPr/>
        </p:nvSpPr>
        <p:spPr>
          <a:xfrm>
            <a:off x="7875634" y="3576690"/>
            <a:ext cx="3060454"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مدل زبانی بزرگ یا </a:t>
            </a:r>
            <a:r>
              <a:rPr kumimoji="0" lang="en-US"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LLM</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51F8FFB2-B343-BC22-2D8A-86F830918F6C}"/>
              </a:ext>
            </a:extLst>
          </p:cNvPr>
          <p:cNvSpPr/>
          <p:nvPr/>
        </p:nvSpPr>
        <p:spPr>
          <a:xfrm>
            <a:off x="8292416" y="4294823"/>
            <a:ext cx="2643672"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وبسایت و اپلیکیشن</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7058029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D8E14EC-482C-8B16-2046-40E843B5B86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D4DBF7CB-BCD7-2DF8-0293-FF9445220321}"/>
              </a:ext>
            </a:extLst>
          </p:cNvPr>
          <p:cNvSpPr/>
          <p:nvPr/>
        </p:nvSpPr>
        <p:spPr>
          <a:xfrm>
            <a:off x="5232935" y="582722"/>
            <a:ext cx="600677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هوش مصنوعی دیپ سیک</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EF0171EA-DC2A-CA2E-1A17-6424664DA9AD}"/>
              </a:ext>
            </a:extLst>
          </p:cNvPr>
          <p:cNvSpPr/>
          <p:nvPr/>
        </p:nvSpPr>
        <p:spPr>
          <a:xfrm>
            <a:off x="9218950" y="2596508"/>
            <a:ext cx="1717138"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دیپ سیک</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2024F700-1A79-75BB-94FA-0D842183A3B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66964" y="2220480"/>
            <a:ext cx="5453623" cy="3635749"/>
          </a:xfrm>
          <a:prstGeom prst="rect">
            <a:avLst/>
          </a:prstGeom>
          <a:ln>
            <a:noFill/>
          </a:ln>
          <a:effectLst>
            <a:softEdge rad="112500"/>
          </a:effectLst>
        </p:spPr>
      </p:pic>
      <p:sp>
        <p:nvSpPr>
          <p:cNvPr id="4" name="Rectangle 3">
            <a:extLst>
              <a:ext uri="{FF2B5EF4-FFF2-40B4-BE49-F238E27FC236}">
                <a16:creationId xmlns:a16="http://schemas.microsoft.com/office/drawing/2014/main" id="{9EC90709-C6C3-0B78-A806-8C9811C0D74E}"/>
              </a:ext>
            </a:extLst>
          </p:cNvPr>
          <p:cNvSpPr/>
          <p:nvPr/>
        </p:nvSpPr>
        <p:spPr>
          <a:xfrm>
            <a:off x="7875634" y="3576690"/>
            <a:ext cx="3060454"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مدل زبانی بزرگ یا </a:t>
            </a:r>
            <a:r>
              <a:rPr kumimoji="0" lang="en-US"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LLM</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9A7D0BB0-B8E2-F4EF-00F5-D637335CD9CF}"/>
              </a:ext>
            </a:extLst>
          </p:cNvPr>
          <p:cNvSpPr/>
          <p:nvPr/>
        </p:nvSpPr>
        <p:spPr>
          <a:xfrm>
            <a:off x="8292416" y="4294823"/>
            <a:ext cx="2643672"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وبسایت و اپلیکیشن</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19978348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102D98D9-F42E-47E5-2442-45AB6C00595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19E6FB87-F66A-DC26-55E3-695C2F049779}"/>
              </a:ext>
            </a:extLst>
          </p:cNvPr>
          <p:cNvSpPr/>
          <p:nvPr/>
        </p:nvSpPr>
        <p:spPr>
          <a:xfrm>
            <a:off x="4288766" y="582722"/>
            <a:ext cx="6950942"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اشتباهات رایج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E45EDDE7-0FE2-6E5C-08FB-BC4966AF4A7D}"/>
              </a:ext>
            </a:extLst>
          </p:cNvPr>
          <p:cNvSpPr/>
          <p:nvPr/>
        </p:nvSpPr>
        <p:spPr>
          <a:xfrm>
            <a:off x="8483172" y="2596508"/>
            <a:ext cx="245291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جایگزینی انسان</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08C70B41-11BB-D4D8-5B95-0DB7FF0C2AE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0643" y="2312076"/>
            <a:ext cx="6137883" cy="3452558"/>
          </a:xfrm>
          <a:prstGeom prst="rect">
            <a:avLst/>
          </a:prstGeom>
          <a:ln>
            <a:noFill/>
          </a:ln>
          <a:effectLst>
            <a:softEdge rad="112500"/>
          </a:effectLst>
        </p:spPr>
      </p:pic>
      <p:sp>
        <p:nvSpPr>
          <p:cNvPr id="4" name="Rectangle 3">
            <a:extLst>
              <a:ext uri="{FF2B5EF4-FFF2-40B4-BE49-F238E27FC236}">
                <a16:creationId xmlns:a16="http://schemas.microsoft.com/office/drawing/2014/main" id="{3DC82305-A1AF-EDBA-27C7-019901ABDC7A}"/>
              </a:ext>
            </a:extLst>
          </p:cNvPr>
          <p:cNvSpPr/>
          <p:nvPr/>
        </p:nvSpPr>
        <p:spPr>
          <a:xfrm>
            <a:off x="7968609" y="3576690"/>
            <a:ext cx="2967479"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یا همه چیز یا هیچ چیز</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0930373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F0DB7F5-575E-EBA9-9B99-1D6826EA6088}"/>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957C99C-6241-4275-86CD-8AB1E9DDF698}"/>
              </a:ext>
            </a:extLst>
          </p:cNvPr>
          <p:cNvSpPr/>
          <p:nvPr/>
        </p:nvSpPr>
        <p:spPr>
          <a:xfrm>
            <a:off x="4288766" y="582722"/>
            <a:ext cx="6950942"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اشتباهات رایج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973366ED-917D-0587-D42F-A6DEDE11BCE6}"/>
              </a:ext>
            </a:extLst>
          </p:cNvPr>
          <p:cNvSpPr/>
          <p:nvPr/>
        </p:nvSpPr>
        <p:spPr>
          <a:xfrm>
            <a:off x="8459128" y="2596508"/>
            <a:ext cx="2476960"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اشتباه یا درست!</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CDA070B8-4BC3-8292-62BE-8193E7A93426}"/>
              </a:ext>
            </a:extLst>
          </p:cNvPr>
          <p:cNvPicPr>
            <a:picLocks noChangeAspect="1"/>
          </p:cNvPicPr>
          <p:nvPr/>
        </p:nvPicPr>
        <p:blipFill>
          <a:blip r:embed="rId3">
            <a:extLst>
              <a:ext uri="{28A0092B-C50C-407E-A947-70E740481C1C}">
                <a14:useLocalDpi xmlns:a14="http://schemas.microsoft.com/office/drawing/2010/main" val="0"/>
              </a:ext>
            </a:extLst>
          </a:blip>
          <a:srcRect r="498" b="10891"/>
          <a:stretch>
            <a:fillRect/>
          </a:stretch>
        </p:blipFill>
        <p:spPr>
          <a:xfrm>
            <a:off x="1015805" y="2259640"/>
            <a:ext cx="5958480" cy="3557430"/>
          </a:xfrm>
          <a:prstGeom prst="rect">
            <a:avLst/>
          </a:prstGeom>
          <a:ln>
            <a:noFill/>
          </a:ln>
          <a:effectLst>
            <a:softEdge rad="112500"/>
          </a:effectLst>
        </p:spPr>
      </p:pic>
      <p:sp>
        <p:nvSpPr>
          <p:cNvPr id="4" name="Rectangle 3">
            <a:extLst>
              <a:ext uri="{FF2B5EF4-FFF2-40B4-BE49-F238E27FC236}">
                <a16:creationId xmlns:a16="http://schemas.microsoft.com/office/drawing/2014/main" id="{D9BAB789-F16F-A99F-143F-2727335CA801}"/>
              </a:ext>
            </a:extLst>
          </p:cNvPr>
          <p:cNvSpPr/>
          <p:nvPr/>
        </p:nvSpPr>
        <p:spPr>
          <a:xfrm>
            <a:off x="8412641" y="3576690"/>
            <a:ext cx="2523447"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تست کنید خودتون</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31282099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EFB50159-6236-D92E-E797-48371A40290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7042437-F25B-999E-0F6B-3BC35B70D224}"/>
              </a:ext>
            </a:extLst>
          </p:cNvPr>
          <p:cNvSpPr/>
          <p:nvPr/>
        </p:nvSpPr>
        <p:spPr>
          <a:xfrm>
            <a:off x="6447903" y="591686"/>
            <a:ext cx="473879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شیوه </a:t>
            </a:r>
            <a:r>
              <a:rPr lang="fa-IR" sz="4400" b="1" dirty="0">
                <a:ln w="9525">
                  <a:solidFill>
                    <a:prstClr val="white"/>
                  </a:solidFill>
                  <a:prstDash val="solid"/>
                </a:ln>
                <a:solidFill>
                  <a:prstClr val="white"/>
                </a:solidFill>
                <a:effectLst>
                  <a:outerShdw blurRad="12700" dist="38100" dir="2700000" algn="tl" rotWithShape="0">
                    <a:prstClr val="white">
                      <a:lumMod val="50000"/>
                    </a:prstClr>
                  </a:outerShdw>
                </a:effectLst>
                <a:latin typeface="Calibri" panose="020F0502020204030204"/>
                <a:cs typeface="Sultan Adan" panose="00000400000000000000" pitchFamily="2" charset="-78"/>
              </a:rPr>
              <a:t>پشتیبانی</a:t>
            </a: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 دوره</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5" name="Rectangle 4">
            <a:extLst>
              <a:ext uri="{FF2B5EF4-FFF2-40B4-BE49-F238E27FC236}">
                <a16:creationId xmlns:a16="http://schemas.microsoft.com/office/drawing/2014/main" id="{36E66680-1B98-BEAA-C422-8043C29C57F3}"/>
              </a:ext>
            </a:extLst>
          </p:cNvPr>
          <p:cNvSpPr/>
          <p:nvPr/>
        </p:nvSpPr>
        <p:spPr>
          <a:xfrm>
            <a:off x="3683320" y="2788349"/>
            <a:ext cx="4825360" cy="2169825"/>
          </a:xfrm>
          <a:prstGeom prst="rect">
            <a:avLst/>
          </a:prstGeom>
          <a:noFill/>
        </p:spPr>
        <p:txBody>
          <a:bodyPr wrap="none" lIns="91440" tIns="45720" rIns="91440" bIns="45720">
            <a:spAutoFit/>
          </a:bodyPr>
          <a:lstStyle/>
          <a:p>
            <a:pPr marL="571500" marR="0" lvl="0" indent="-571500" defTabSz="914400" rtl="0"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en-US" sz="3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AlirezaAhmadi_info</a:t>
            </a:r>
          </a:p>
          <a:p>
            <a:pPr marL="571500" marR="0" lvl="0" indent="-571500" defTabSz="914400" rtl="0" eaLnBrk="1" fontAlgn="auto" latinLnBrk="0" hangingPunct="1">
              <a:lnSpc>
                <a:spcPct val="200000"/>
              </a:lnSpc>
              <a:spcBef>
                <a:spcPts val="0"/>
              </a:spcBef>
              <a:spcAft>
                <a:spcPts val="0"/>
              </a:spcAft>
              <a:buClrTx/>
              <a:buSzTx/>
              <a:buFont typeface="Arial" panose="020B0604020202020204" pitchFamily="34" charset="0"/>
              <a:buChar char="•"/>
              <a:tabLst/>
              <a:defRPr/>
            </a:pPr>
            <a:r>
              <a:rPr lang="en-US" sz="3600" b="1" dirty="0">
                <a:ln w="0"/>
                <a:solidFill>
                  <a:srgbClr val="FFC000"/>
                </a:solidFill>
                <a:latin typeface="IRANSans" panose="020B0506030804020204" pitchFamily="34" charset="-78"/>
                <a:cs typeface="IRANSans" panose="020B0506030804020204" pitchFamily="34" charset="-78"/>
              </a:rPr>
              <a:t>AlirezaAhmadi.info</a:t>
            </a:r>
          </a:p>
        </p:txBody>
      </p:sp>
      <p:sp>
        <p:nvSpPr>
          <p:cNvPr id="7" name="TextBox 6">
            <a:extLst>
              <a:ext uri="{FF2B5EF4-FFF2-40B4-BE49-F238E27FC236}">
                <a16:creationId xmlns:a16="http://schemas.microsoft.com/office/drawing/2014/main" id="{680B1929-2F34-1BB5-8A80-007A95D0A223}"/>
              </a:ext>
            </a:extLst>
          </p:cNvPr>
          <p:cNvSpPr txBox="1"/>
          <p:nvPr/>
        </p:nvSpPr>
        <p:spPr>
          <a:xfrm>
            <a:off x="8508680" y="3070413"/>
            <a:ext cx="900594" cy="577081"/>
          </a:xfrm>
          <a:prstGeom prst="rect">
            <a:avLst/>
          </a:prstGeom>
          <a:noFill/>
        </p:spPr>
        <p:txBody>
          <a:bodyPr wrap="square">
            <a:spAutoFit/>
          </a:bodyPr>
          <a:lstStyle/>
          <a:p>
            <a:pPr marR="0" lvl="0" algn="r" defTabSz="914400" rtl="1" eaLnBrk="1" fontAlgn="auto" latinLnBrk="0" hangingPunct="1">
              <a:lnSpc>
                <a:spcPct val="200000"/>
              </a:lnSpc>
              <a:spcBef>
                <a:spcPts val="0"/>
              </a:spcBef>
              <a:spcAft>
                <a:spcPts val="0"/>
              </a:spcAft>
              <a:buClrTx/>
              <a:buSzTx/>
              <a:tabLst/>
              <a:defRPr/>
            </a:pPr>
            <a:r>
              <a:rPr lang="fa-IR" sz="1800" b="1" dirty="0">
                <a:ln w="0"/>
                <a:solidFill>
                  <a:schemeClr val="bg1"/>
                </a:solidFill>
                <a:latin typeface="IRANSans" panose="020B0506030804020204" pitchFamily="34" charset="-78"/>
                <a:cs typeface="IRANSans" panose="020B0506030804020204" pitchFamily="34" charset="-78"/>
              </a:rPr>
              <a:t>تلگرام</a:t>
            </a:r>
            <a:endParaRPr lang="en-US" sz="1800" b="1" dirty="0">
              <a:ln w="0"/>
              <a:solidFill>
                <a:schemeClr val="bg1"/>
              </a:solidFill>
              <a:latin typeface="IRANSans" panose="020B0506030804020204" pitchFamily="34" charset="-78"/>
              <a:cs typeface="IRANSans" panose="020B0506030804020204" pitchFamily="34" charset="-78"/>
            </a:endParaRPr>
          </a:p>
        </p:txBody>
      </p:sp>
      <p:sp>
        <p:nvSpPr>
          <p:cNvPr id="8" name="TextBox 7">
            <a:extLst>
              <a:ext uri="{FF2B5EF4-FFF2-40B4-BE49-F238E27FC236}">
                <a16:creationId xmlns:a16="http://schemas.microsoft.com/office/drawing/2014/main" id="{B238EB28-247F-DEF6-04CD-083E6E124CEE}"/>
              </a:ext>
            </a:extLst>
          </p:cNvPr>
          <p:cNvSpPr txBox="1"/>
          <p:nvPr/>
        </p:nvSpPr>
        <p:spPr>
          <a:xfrm>
            <a:off x="8508680" y="4173072"/>
            <a:ext cx="900594" cy="577081"/>
          </a:xfrm>
          <a:prstGeom prst="rect">
            <a:avLst/>
          </a:prstGeom>
          <a:noFill/>
        </p:spPr>
        <p:txBody>
          <a:bodyPr wrap="square">
            <a:spAutoFit/>
          </a:bodyPr>
          <a:lstStyle/>
          <a:p>
            <a:pPr marR="0" lvl="0" algn="r" defTabSz="914400" rtl="1" eaLnBrk="1" fontAlgn="auto" latinLnBrk="0" hangingPunct="1">
              <a:lnSpc>
                <a:spcPct val="200000"/>
              </a:lnSpc>
              <a:spcBef>
                <a:spcPts val="0"/>
              </a:spcBef>
              <a:spcAft>
                <a:spcPts val="0"/>
              </a:spcAft>
              <a:buClrTx/>
              <a:buSzTx/>
              <a:tabLst/>
              <a:defRPr/>
            </a:pPr>
            <a:r>
              <a:rPr lang="fa-IR" sz="1800" b="1" dirty="0">
                <a:ln w="0"/>
                <a:solidFill>
                  <a:schemeClr val="bg1"/>
                </a:solidFill>
                <a:latin typeface="IRANSans" panose="020B0506030804020204" pitchFamily="34" charset="-78"/>
                <a:cs typeface="IRANSans" panose="020B0506030804020204" pitchFamily="34" charset="-78"/>
              </a:rPr>
              <a:t>اینستا</a:t>
            </a:r>
            <a:endParaRPr lang="en-US" sz="1800" b="1" dirty="0">
              <a:ln w="0"/>
              <a:solidFill>
                <a:schemeClr val="bg1"/>
              </a:solidFill>
              <a:latin typeface="IRANSans" panose="020B0506030804020204" pitchFamily="34" charset="-78"/>
              <a:cs typeface="IRANSans" panose="020B0506030804020204" pitchFamily="34" charset="-78"/>
            </a:endParaRPr>
          </a:p>
        </p:txBody>
      </p:sp>
    </p:spTree>
    <p:extLst>
      <p:ext uri="{BB962C8B-B14F-4D97-AF65-F5344CB8AC3E}">
        <p14:creationId xmlns:p14="http://schemas.microsoft.com/office/powerpoint/2010/main" val="12206801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33360AD-B2A3-F200-A87B-08687F61FC06}"/>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848C7F7-5A4E-8A48-3D5C-7DA647F6877C}"/>
              </a:ext>
            </a:extLst>
          </p:cNvPr>
          <p:cNvSpPr/>
          <p:nvPr/>
        </p:nvSpPr>
        <p:spPr>
          <a:xfrm>
            <a:off x="4288766" y="582722"/>
            <a:ext cx="6950942"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اشتباهات رایج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1B8108AB-DA05-1B6A-FAA0-D0FDEAF42375}"/>
              </a:ext>
            </a:extLst>
          </p:cNvPr>
          <p:cNvSpPr/>
          <p:nvPr/>
        </p:nvSpPr>
        <p:spPr>
          <a:xfrm>
            <a:off x="8459128" y="2596508"/>
            <a:ext cx="2476960"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اشتباه یا درست!</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5442301E-0BB0-AD83-6FE1-4EBF0EDE3B1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77068" y="2450689"/>
            <a:ext cx="5645032" cy="3175331"/>
          </a:xfrm>
          <a:prstGeom prst="rect">
            <a:avLst/>
          </a:prstGeom>
          <a:ln>
            <a:noFill/>
          </a:ln>
          <a:effectLst>
            <a:softEdge rad="112500"/>
          </a:effectLst>
        </p:spPr>
      </p:pic>
      <p:sp>
        <p:nvSpPr>
          <p:cNvPr id="4" name="Rectangle 3">
            <a:extLst>
              <a:ext uri="{FF2B5EF4-FFF2-40B4-BE49-F238E27FC236}">
                <a16:creationId xmlns:a16="http://schemas.microsoft.com/office/drawing/2014/main" id="{93F097E1-114D-F213-4405-153EAC043E36}"/>
              </a:ext>
            </a:extLst>
          </p:cNvPr>
          <p:cNvSpPr/>
          <p:nvPr/>
        </p:nvSpPr>
        <p:spPr>
          <a:xfrm>
            <a:off x="8412641" y="3576690"/>
            <a:ext cx="2523447"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تست کنید خودتون</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5164836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31506998-F8A2-1A49-E97A-506AACA9C056}"/>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2C6B8470-2A94-721B-36CA-0AF8C1FBB6AD}"/>
              </a:ext>
            </a:extLst>
          </p:cNvPr>
          <p:cNvSpPr/>
          <p:nvPr/>
        </p:nvSpPr>
        <p:spPr>
          <a:xfrm>
            <a:off x="4288766" y="582722"/>
            <a:ext cx="6950942"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اشتباهات رایج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E8A5917E-662B-3DC9-9613-F901F57AA7EC}"/>
              </a:ext>
            </a:extLst>
          </p:cNvPr>
          <p:cNvSpPr/>
          <p:nvPr/>
        </p:nvSpPr>
        <p:spPr>
          <a:xfrm>
            <a:off x="8459128" y="2596508"/>
            <a:ext cx="2476960"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اشتباه یا درست!</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D4648020-DDFB-4E38-21D2-2E79585A79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0643" y="2450689"/>
            <a:ext cx="6137883" cy="3175331"/>
          </a:xfrm>
          <a:prstGeom prst="rect">
            <a:avLst/>
          </a:prstGeom>
          <a:ln>
            <a:noFill/>
          </a:ln>
          <a:effectLst>
            <a:softEdge rad="112500"/>
          </a:effectLst>
        </p:spPr>
      </p:pic>
      <p:sp>
        <p:nvSpPr>
          <p:cNvPr id="4" name="Rectangle 3">
            <a:extLst>
              <a:ext uri="{FF2B5EF4-FFF2-40B4-BE49-F238E27FC236}">
                <a16:creationId xmlns:a16="http://schemas.microsoft.com/office/drawing/2014/main" id="{32632CF1-11AE-2B18-E05E-D2A8A1C86755}"/>
              </a:ext>
            </a:extLst>
          </p:cNvPr>
          <p:cNvSpPr/>
          <p:nvPr/>
        </p:nvSpPr>
        <p:spPr>
          <a:xfrm>
            <a:off x="8412641" y="3576690"/>
            <a:ext cx="2523447"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تست کنید خودتون</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37846659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C6176AC-5345-299A-02C2-53247843B19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4C2E6A1-80BE-489F-34F3-A106AAAA951A}"/>
              </a:ext>
            </a:extLst>
          </p:cNvPr>
          <p:cNvSpPr/>
          <p:nvPr/>
        </p:nvSpPr>
        <p:spPr>
          <a:xfrm>
            <a:off x="5550394" y="582722"/>
            <a:ext cx="5689314"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هوش مصنوعی چت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GPT</a:t>
            </a:r>
          </a:p>
        </p:txBody>
      </p:sp>
      <p:sp>
        <p:nvSpPr>
          <p:cNvPr id="3" name="Rectangle 2">
            <a:extLst>
              <a:ext uri="{FF2B5EF4-FFF2-40B4-BE49-F238E27FC236}">
                <a16:creationId xmlns:a16="http://schemas.microsoft.com/office/drawing/2014/main" id="{C5F2446C-39D0-08CA-77D6-F89A4BA79827}"/>
              </a:ext>
            </a:extLst>
          </p:cNvPr>
          <p:cNvSpPr/>
          <p:nvPr/>
        </p:nvSpPr>
        <p:spPr>
          <a:xfrm>
            <a:off x="8499202" y="2596508"/>
            <a:ext cx="243688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چت جی پی تی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825B0FEA-A26C-B8AD-459C-9A780B1F3B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3065" y="2220480"/>
            <a:ext cx="6341422" cy="3635749"/>
          </a:xfrm>
          <a:prstGeom prst="rect">
            <a:avLst/>
          </a:prstGeom>
          <a:ln>
            <a:noFill/>
          </a:ln>
          <a:effectLst>
            <a:softEdge rad="112500"/>
          </a:effectLst>
        </p:spPr>
      </p:pic>
      <p:sp>
        <p:nvSpPr>
          <p:cNvPr id="4" name="Rectangle 3">
            <a:extLst>
              <a:ext uri="{FF2B5EF4-FFF2-40B4-BE49-F238E27FC236}">
                <a16:creationId xmlns:a16="http://schemas.microsoft.com/office/drawing/2014/main" id="{A8DB1D3C-11C3-B75A-8892-F43A919D50BC}"/>
              </a:ext>
            </a:extLst>
          </p:cNvPr>
          <p:cNvSpPr/>
          <p:nvPr/>
        </p:nvSpPr>
        <p:spPr>
          <a:xfrm>
            <a:off x="7875634" y="3576690"/>
            <a:ext cx="3060454"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مدل زبانی بزرگ یا </a:t>
            </a:r>
            <a:r>
              <a:rPr kumimoji="0" lang="en-US"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LLM</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68C5B00A-A2F5-33AC-F769-C219AAB1861F}"/>
              </a:ext>
            </a:extLst>
          </p:cNvPr>
          <p:cNvSpPr/>
          <p:nvPr/>
        </p:nvSpPr>
        <p:spPr>
          <a:xfrm>
            <a:off x="8292416" y="4294823"/>
            <a:ext cx="2643672"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وبسایت و اپلیکیشن</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17047175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8DDD348-FA9D-2D22-A12B-A087217EC35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1505447-4656-D8C2-8B72-D351AF9B7F46}"/>
              </a:ext>
            </a:extLst>
          </p:cNvPr>
          <p:cNvSpPr/>
          <p:nvPr/>
        </p:nvSpPr>
        <p:spPr>
          <a:xfrm>
            <a:off x="3682831" y="582722"/>
            <a:ext cx="7556877"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استفاده درست از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65177F01-1BA8-1A65-5032-4BFD103EBFCB}"/>
              </a:ext>
            </a:extLst>
          </p:cNvPr>
          <p:cNvSpPr/>
          <p:nvPr/>
        </p:nvSpPr>
        <p:spPr>
          <a:xfrm>
            <a:off x="8055171" y="2596508"/>
            <a:ext cx="2880917"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تاثیر در قدرت ذهن</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B469668A-4642-0980-72FE-A44AC0AD1BE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0643" y="2312076"/>
            <a:ext cx="6137883" cy="3452558"/>
          </a:xfrm>
          <a:prstGeom prst="rect">
            <a:avLst/>
          </a:prstGeom>
          <a:ln>
            <a:noFill/>
          </a:ln>
          <a:effectLst>
            <a:softEdge rad="112500"/>
          </a:effectLst>
        </p:spPr>
      </p:pic>
      <p:sp>
        <p:nvSpPr>
          <p:cNvPr id="4" name="Rectangle 3">
            <a:extLst>
              <a:ext uri="{FF2B5EF4-FFF2-40B4-BE49-F238E27FC236}">
                <a16:creationId xmlns:a16="http://schemas.microsoft.com/office/drawing/2014/main" id="{CE16FED8-261C-AB17-CF10-D40A4AD9AFDE}"/>
              </a:ext>
            </a:extLst>
          </p:cNvPr>
          <p:cNvSpPr/>
          <p:nvPr/>
        </p:nvSpPr>
        <p:spPr>
          <a:xfrm>
            <a:off x="7627169" y="3576690"/>
            <a:ext cx="3308919"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حواسمون به آیندگان باشه</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32908216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496110BA-85CC-0A3C-B1C4-B88C5AD47CA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17D57E06-B2C6-F3E2-2468-5EDEA88F3E72}"/>
              </a:ext>
            </a:extLst>
          </p:cNvPr>
          <p:cNvSpPr/>
          <p:nvPr/>
        </p:nvSpPr>
        <p:spPr>
          <a:xfrm>
            <a:off x="5583993" y="582722"/>
            <a:ext cx="5655715"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دانشکده مجازی کامپیوتر</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237C82A9-1C63-7365-B79C-443CBBB9BA1F}"/>
              </a:ext>
            </a:extLst>
          </p:cNvPr>
          <p:cNvSpPr/>
          <p:nvPr/>
        </p:nvSpPr>
        <p:spPr>
          <a:xfrm>
            <a:off x="8691563" y="2596508"/>
            <a:ext cx="2244525"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مبانی کامپیوتر</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27DF8BC8-8D26-7C41-E3BB-EFA9EF54225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0643" y="2503884"/>
            <a:ext cx="6137883" cy="3068941"/>
          </a:xfrm>
          <a:prstGeom prst="rect">
            <a:avLst/>
          </a:prstGeom>
          <a:ln>
            <a:noFill/>
          </a:ln>
          <a:effectLst>
            <a:softEdge rad="112500"/>
          </a:effectLst>
        </p:spPr>
      </p:pic>
    </p:spTree>
    <p:extLst>
      <p:ext uri="{BB962C8B-B14F-4D97-AF65-F5344CB8AC3E}">
        <p14:creationId xmlns:p14="http://schemas.microsoft.com/office/powerpoint/2010/main" val="11767791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06CD52DC-7423-5C09-86F6-8936EBE9DF0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253B2E0F-C2CC-A7F1-E4E2-C4BF662A5FA0}"/>
              </a:ext>
            </a:extLst>
          </p:cNvPr>
          <p:cNvSpPr/>
          <p:nvPr/>
        </p:nvSpPr>
        <p:spPr>
          <a:xfrm>
            <a:off x="5850091" y="582722"/>
            <a:ext cx="5389617"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خطرات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E8740F91-BAE5-CC12-286B-512D523B358A}"/>
              </a:ext>
            </a:extLst>
          </p:cNvPr>
          <p:cNvSpPr/>
          <p:nvPr/>
        </p:nvSpPr>
        <p:spPr>
          <a:xfrm>
            <a:off x="7991863" y="2744197"/>
            <a:ext cx="2778325"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خطرات و مشکلات</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4" name="Rectangle 3">
            <a:extLst>
              <a:ext uri="{FF2B5EF4-FFF2-40B4-BE49-F238E27FC236}">
                <a16:creationId xmlns:a16="http://schemas.microsoft.com/office/drawing/2014/main" id="{A7B91D51-EA5E-CE2F-607C-F4E93ED4B2D7}"/>
              </a:ext>
            </a:extLst>
          </p:cNvPr>
          <p:cNvSpPr/>
          <p:nvPr/>
        </p:nvSpPr>
        <p:spPr>
          <a:xfrm>
            <a:off x="7328219" y="3724379"/>
            <a:ext cx="3441969"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جهت دهی و سوء استفاده </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2856C9A4-25A9-8030-61EE-F927E126BF92}"/>
              </a:ext>
            </a:extLst>
          </p:cNvPr>
          <p:cNvPicPr>
            <a:picLocks noChangeAspect="1"/>
          </p:cNvPicPr>
          <p:nvPr/>
        </p:nvPicPr>
        <p:blipFill>
          <a:blip r:embed="rId3"/>
          <a:stretch>
            <a:fillRect/>
          </a:stretch>
        </p:blipFill>
        <p:spPr>
          <a:xfrm>
            <a:off x="1024796" y="2236607"/>
            <a:ext cx="5316070" cy="360349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4656857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FB91184F-7099-8592-05B0-41B2E53189F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6CA8640-47D0-8D71-449B-55DC6BC5809E}"/>
              </a:ext>
            </a:extLst>
          </p:cNvPr>
          <p:cNvSpPr/>
          <p:nvPr/>
        </p:nvSpPr>
        <p:spPr>
          <a:xfrm>
            <a:off x="4285560" y="582722"/>
            <a:ext cx="695414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عامل هوش مصنوعی چیست؟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450CE9C2-8485-EA48-D6D1-66D4941E2494}"/>
              </a:ext>
            </a:extLst>
          </p:cNvPr>
          <p:cNvSpPr/>
          <p:nvPr/>
        </p:nvSpPr>
        <p:spPr>
          <a:xfrm>
            <a:off x="8195170" y="2713419"/>
            <a:ext cx="2892138" cy="600164"/>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مفهوم کامل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Ai Agent</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850A1C09-9768-531E-3AB0-0BE85E4EF2B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30349" y="2462441"/>
            <a:ext cx="5704392" cy="3208721"/>
          </a:xfrm>
          <a:prstGeom prst="rect">
            <a:avLst/>
          </a:prstGeom>
          <a:ln>
            <a:noFill/>
          </a:ln>
          <a:effectLst>
            <a:softEdge rad="112500"/>
          </a:effectLst>
        </p:spPr>
      </p:pic>
      <p:sp>
        <p:nvSpPr>
          <p:cNvPr id="3" name="Rectangle 2">
            <a:extLst>
              <a:ext uri="{FF2B5EF4-FFF2-40B4-BE49-F238E27FC236}">
                <a16:creationId xmlns:a16="http://schemas.microsoft.com/office/drawing/2014/main" id="{89CB23F6-531E-1D07-5DA8-3E1E84A028BA}"/>
              </a:ext>
            </a:extLst>
          </p:cNvPr>
          <p:cNvSpPr/>
          <p:nvPr/>
        </p:nvSpPr>
        <p:spPr>
          <a:xfrm>
            <a:off x="8049296" y="3429000"/>
            <a:ext cx="3038012" cy="600164"/>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سیستم های خودگردان</a:t>
            </a:r>
          </a:p>
        </p:txBody>
      </p:sp>
    </p:spTree>
    <p:extLst>
      <p:ext uri="{BB962C8B-B14F-4D97-AF65-F5344CB8AC3E}">
        <p14:creationId xmlns:p14="http://schemas.microsoft.com/office/powerpoint/2010/main" val="15428907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D5A26532-7C10-2DED-B64D-DCF77918864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3733642C-D1AF-0ECE-6B49-CCB1CD6AC3A6}"/>
              </a:ext>
            </a:extLst>
          </p:cNvPr>
          <p:cNvSpPr/>
          <p:nvPr/>
        </p:nvSpPr>
        <p:spPr>
          <a:xfrm>
            <a:off x="7669500" y="582722"/>
            <a:ext cx="357020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مدل زبانی بزرگ</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pic>
        <p:nvPicPr>
          <p:cNvPr id="6" name="Picture 5">
            <a:extLst>
              <a:ext uri="{FF2B5EF4-FFF2-40B4-BE49-F238E27FC236}">
                <a16:creationId xmlns:a16="http://schemas.microsoft.com/office/drawing/2014/main" id="{1E0D6FE8-13A4-AAA7-BF2D-E76F2F40795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23065" y="2220480"/>
            <a:ext cx="6341422" cy="3635749"/>
          </a:xfrm>
          <a:prstGeom prst="rect">
            <a:avLst/>
          </a:prstGeom>
          <a:ln>
            <a:noFill/>
          </a:ln>
          <a:effectLst>
            <a:softEdge rad="112500"/>
          </a:effectLst>
        </p:spPr>
      </p:pic>
      <p:sp>
        <p:nvSpPr>
          <p:cNvPr id="4" name="Rectangle 3">
            <a:extLst>
              <a:ext uri="{FF2B5EF4-FFF2-40B4-BE49-F238E27FC236}">
                <a16:creationId xmlns:a16="http://schemas.microsoft.com/office/drawing/2014/main" id="{994F56F9-5D10-1CF2-475A-08E5D2139972}"/>
              </a:ext>
            </a:extLst>
          </p:cNvPr>
          <p:cNvSpPr/>
          <p:nvPr/>
        </p:nvSpPr>
        <p:spPr>
          <a:xfrm>
            <a:off x="8045964" y="2536784"/>
            <a:ext cx="3060454"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مدل زبانی بزرگ یا </a:t>
            </a:r>
            <a:r>
              <a:rPr kumimoji="0" lang="en-US"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LLM</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2E188B17-B3A8-31CC-ED7B-9DE6AC71F9D7}"/>
              </a:ext>
            </a:extLst>
          </p:cNvPr>
          <p:cNvSpPr/>
          <p:nvPr/>
        </p:nvSpPr>
        <p:spPr>
          <a:xfrm>
            <a:off x="8154167" y="3293828"/>
            <a:ext cx="2844047" cy="400110"/>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Large Language Model</a:t>
            </a:r>
            <a:endParaRPr kumimoji="0" lang="en-US" sz="12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7" name="Rectangle 6">
            <a:extLst>
              <a:ext uri="{FF2B5EF4-FFF2-40B4-BE49-F238E27FC236}">
                <a16:creationId xmlns:a16="http://schemas.microsoft.com/office/drawing/2014/main" id="{255BAFDD-355F-11ED-5F1E-24D704015A96}"/>
              </a:ext>
            </a:extLst>
          </p:cNvPr>
          <p:cNvSpPr/>
          <p:nvPr/>
        </p:nvSpPr>
        <p:spPr>
          <a:xfrm>
            <a:off x="8487591" y="3989317"/>
            <a:ext cx="2510623" cy="1681229"/>
          </a:xfrm>
          <a:prstGeom prst="rect">
            <a:avLst/>
          </a:prstGeom>
          <a:noFill/>
        </p:spPr>
        <p:txBody>
          <a:bodyPr wrap="none" lIns="91440" tIns="45720" rIns="91440" bIns="45720">
            <a:spAutoFit/>
          </a:bodyPr>
          <a:lstStyle/>
          <a:p>
            <a:pPr marL="285750" marR="0" lvl="0" indent="-28575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پردازش زبان های طبیعی</a:t>
            </a:r>
          </a:p>
          <a:p>
            <a:pPr marL="285750" marR="0" lvl="0" indent="-28575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1400" b="1" dirty="0">
                <a:ln w="0"/>
                <a:solidFill>
                  <a:prstClr val="white"/>
                </a:solidFill>
                <a:latin typeface="IRANSans" panose="020B0506030804020204" pitchFamily="34" charset="-78"/>
                <a:cs typeface="IRANSans" panose="020B0506030804020204" pitchFamily="34" charset="-78"/>
              </a:rPr>
              <a:t>پردازش صوت و تصویر</a:t>
            </a:r>
          </a:p>
          <a:p>
            <a:pPr marL="285750" marR="0" lvl="0" indent="-28575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سرور های قدرتمند </a:t>
            </a:r>
          </a:p>
          <a:p>
            <a:pPr marL="285750" marR="0" lvl="0" indent="-28575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1400" b="1" dirty="0">
                <a:ln w="0"/>
                <a:solidFill>
                  <a:prstClr val="white"/>
                </a:solidFill>
                <a:latin typeface="IRANSans" panose="020B0506030804020204" pitchFamily="34" charset="-78"/>
                <a:cs typeface="IRANSans" panose="020B0506030804020204" pitchFamily="34" charset="-78"/>
              </a:rPr>
              <a:t>ماشین لرنینگ و دیپ لرنینگ</a:t>
            </a:r>
          </a:p>
          <a:p>
            <a:pPr marL="285750" marR="0" lvl="0" indent="-28575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میلیاردها پارامتر و الگوریتم</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36774653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DF67D835-64C1-CCD1-FA26-B2F965BB28BB}"/>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09ABB4B-6A31-D4AF-AA3F-2D4E00456425}"/>
              </a:ext>
            </a:extLst>
          </p:cNvPr>
          <p:cNvSpPr/>
          <p:nvPr/>
        </p:nvSpPr>
        <p:spPr>
          <a:xfrm>
            <a:off x="5311483" y="582722"/>
            <a:ext cx="5928225"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پرامپت در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3F7025CF-6FAA-47D4-FE89-3E24995550EE}"/>
              </a:ext>
            </a:extLst>
          </p:cNvPr>
          <p:cNvSpPr/>
          <p:nvPr/>
        </p:nvSpPr>
        <p:spPr>
          <a:xfrm>
            <a:off x="8244180" y="2744197"/>
            <a:ext cx="2759090"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دستور العمل به </a:t>
            </a:r>
            <a:r>
              <a:rPr kumimoji="0" lang="en-US"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AI</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4" name="Rectangle 3">
            <a:extLst>
              <a:ext uri="{FF2B5EF4-FFF2-40B4-BE49-F238E27FC236}">
                <a16:creationId xmlns:a16="http://schemas.microsoft.com/office/drawing/2014/main" id="{C6C5A035-A767-94B3-21EC-3026B7040B26}"/>
              </a:ext>
            </a:extLst>
          </p:cNvPr>
          <p:cNvSpPr/>
          <p:nvPr/>
        </p:nvSpPr>
        <p:spPr>
          <a:xfrm>
            <a:off x="7947625" y="3724379"/>
            <a:ext cx="3055645"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متنی، صوتی یا تصویری</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C9ED1774-493D-DE51-236D-A1357ADFA9B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Tree>
    <p:extLst>
      <p:ext uri="{BB962C8B-B14F-4D97-AF65-F5344CB8AC3E}">
        <p14:creationId xmlns:p14="http://schemas.microsoft.com/office/powerpoint/2010/main" val="3011874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658ABFD2-A869-7A81-F05E-6C921475F6E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92DE661-0BBF-D227-43FA-F8413DAE2594}"/>
              </a:ext>
            </a:extLst>
          </p:cNvPr>
          <p:cNvSpPr/>
          <p:nvPr/>
        </p:nvSpPr>
        <p:spPr>
          <a:xfrm>
            <a:off x="3076896" y="582722"/>
            <a:ext cx="8162812"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مهندسی پرامپت در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9A3F0BFE-4A1D-4F12-9963-8C53CC429614}"/>
              </a:ext>
            </a:extLst>
          </p:cNvPr>
          <p:cNvSpPr/>
          <p:nvPr/>
        </p:nvSpPr>
        <p:spPr>
          <a:xfrm>
            <a:off x="7691145" y="2744197"/>
            <a:ext cx="3312125"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8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نوشتن بهترین پرامپت</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4" name="Rectangle 3">
            <a:extLst>
              <a:ext uri="{FF2B5EF4-FFF2-40B4-BE49-F238E27FC236}">
                <a16:creationId xmlns:a16="http://schemas.microsoft.com/office/drawing/2014/main" id="{CE4E1965-4E05-37C5-AAFE-CCB4E43F9CF3}"/>
              </a:ext>
            </a:extLst>
          </p:cNvPr>
          <p:cNvSpPr/>
          <p:nvPr/>
        </p:nvSpPr>
        <p:spPr>
          <a:xfrm>
            <a:off x="7192611" y="3724379"/>
            <a:ext cx="3810659" cy="461665"/>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گرفتن بهترین نتیجه و بازخورد</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A642365D-29AD-B368-3ADD-98DC268EA8E8}"/>
              </a:ext>
            </a:extLst>
          </p:cNvPr>
          <p:cNvPicPr>
            <a:picLocks noChangeAspect="1"/>
          </p:cNvPicPr>
          <p:nvPr/>
        </p:nvPicPr>
        <p:blipFill>
          <a:blip r:embed="rId3"/>
          <a:stretch>
            <a:fillRect/>
          </a:stretch>
        </p:blipFill>
        <p:spPr>
          <a:xfrm>
            <a:off x="725020" y="2368177"/>
            <a:ext cx="6115050" cy="3397250"/>
          </a:xfrm>
          <a:prstGeom prst="rect">
            <a:avLst/>
          </a:prstGeom>
          <a:ln>
            <a:noFill/>
          </a:ln>
          <a:effectLst>
            <a:softEdge rad="112500"/>
          </a:effectLst>
        </p:spPr>
      </p:pic>
    </p:spTree>
    <p:extLst>
      <p:ext uri="{BB962C8B-B14F-4D97-AF65-F5344CB8AC3E}">
        <p14:creationId xmlns:p14="http://schemas.microsoft.com/office/powerpoint/2010/main" val="1681599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0C114D0-74A0-4E60-3E71-F89762285202}"/>
              </a:ext>
            </a:extLst>
          </p:cNvPr>
          <p:cNvSpPr/>
          <p:nvPr/>
        </p:nvSpPr>
        <p:spPr>
          <a:xfrm>
            <a:off x="2655153" y="2967335"/>
            <a:ext cx="6899646" cy="923330"/>
          </a:xfrm>
          <a:prstGeom prst="rect">
            <a:avLst/>
          </a:prstGeom>
          <a:noFill/>
        </p:spPr>
        <p:txBody>
          <a:bodyPr wrap="none" lIns="91440" tIns="45720" rIns="91440" bIns="45720">
            <a:spAutoFit/>
          </a:bodyPr>
          <a:lstStyle/>
          <a:p>
            <a:pPr algn="ctr"/>
            <a:r>
              <a:rPr lang="fa-IR" sz="5400" b="1" cap="none" spc="0" dirty="0">
                <a:ln w="9525">
                  <a:solidFill>
                    <a:schemeClr val="bg1"/>
                  </a:solidFill>
                  <a:prstDash val="solid"/>
                </a:ln>
                <a:solidFill>
                  <a:schemeClr val="bg1"/>
                </a:solidFill>
                <a:effectLst>
                  <a:outerShdw blurRad="12700" dist="38100" dir="2700000" algn="tl" rotWithShape="0">
                    <a:schemeClr val="bg1">
                      <a:lumMod val="50000"/>
                    </a:schemeClr>
                  </a:outerShdw>
                </a:effectLst>
                <a:cs typeface="Sultan Adan" panose="00000400000000000000" pitchFamily="2" charset="-78"/>
              </a:rPr>
              <a:t>هوش مصنوعی چیست؟</a:t>
            </a:r>
            <a:endParaRPr lang="en-US" sz="5400" b="1" cap="none" spc="0" dirty="0">
              <a:ln w="9525">
                <a:solidFill>
                  <a:schemeClr val="bg1"/>
                </a:solidFill>
                <a:prstDash val="solid"/>
              </a:ln>
              <a:solidFill>
                <a:schemeClr val="bg1"/>
              </a:solidFill>
              <a:effectLst>
                <a:outerShdw blurRad="12700" dist="38100" dir="2700000" algn="tl" rotWithShape="0">
                  <a:schemeClr val="bg1">
                    <a:lumMod val="50000"/>
                  </a:schemeClr>
                </a:outerShdw>
              </a:effectLst>
              <a:cs typeface="Sultan Adan" panose="00000400000000000000" pitchFamily="2" charset="-78"/>
            </a:endParaRPr>
          </a:p>
        </p:txBody>
      </p:sp>
    </p:spTree>
    <p:extLst>
      <p:ext uri="{BB962C8B-B14F-4D97-AF65-F5344CB8AC3E}">
        <p14:creationId xmlns:p14="http://schemas.microsoft.com/office/powerpoint/2010/main" val="944992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9F61B9CD-E804-206A-D6CB-565E1F70245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CACE2C01-9FCF-D504-2DBC-0DDE699E1783}"/>
              </a:ext>
            </a:extLst>
          </p:cNvPr>
          <p:cNvSpPr/>
          <p:nvPr/>
        </p:nvSpPr>
        <p:spPr>
          <a:xfrm>
            <a:off x="7557289" y="582722"/>
            <a:ext cx="368241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انواع پرامپت ها</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D4E96E7B-FBFF-2635-43F9-79C4D9A22E69}"/>
              </a:ext>
            </a:extLst>
          </p:cNvPr>
          <p:cNvSpPr/>
          <p:nvPr/>
        </p:nvSpPr>
        <p:spPr>
          <a:xfrm>
            <a:off x="8521501" y="2677560"/>
            <a:ext cx="2481769" cy="2262158"/>
          </a:xfrm>
          <a:prstGeom prst="rect">
            <a:avLst/>
          </a:prstGeom>
          <a:noFill/>
        </p:spPr>
        <p:txBody>
          <a:bodyPr wrap="none" lIns="91440" tIns="45720" rIns="91440" bIns="45720">
            <a:spAutoFit/>
          </a:bodyPr>
          <a:lstStyle/>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پرامپت دستوری</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400" b="1" dirty="0">
                <a:ln w="0"/>
                <a:solidFill>
                  <a:prstClr val="white"/>
                </a:solidFill>
                <a:latin typeface="IRANSans" panose="020B0506030804020204" pitchFamily="34" charset="-78"/>
                <a:cs typeface="IRANSans" panose="020B0506030804020204" pitchFamily="34" charset="-78"/>
              </a:rPr>
              <a:t>پرامپت سوالی</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پرامپت توصیفی</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400" b="1" dirty="0">
                <a:ln w="0"/>
                <a:solidFill>
                  <a:prstClr val="white"/>
                </a:solidFill>
                <a:latin typeface="IRANSans" panose="020B0506030804020204" pitchFamily="34" charset="-78"/>
                <a:cs typeface="IRANSans" panose="020B0506030804020204" pitchFamily="34" charset="-78"/>
              </a:rPr>
              <a:t>پرامپت ترکیبی</a:t>
            </a:r>
            <a:endParaRPr kumimoji="0" lang="en-US" sz="1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C44B9884-D15F-D258-A01D-0309585C341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Tree>
    <p:extLst>
      <p:ext uri="{BB962C8B-B14F-4D97-AF65-F5344CB8AC3E}">
        <p14:creationId xmlns:p14="http://schemas.microsoft.com/office/powerpoint/2010/main" val="15821039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04475F48-BFB4-070A-F3AA-670C1F6DD5F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BC6C3F9-5FCB-AD27-7916-4DA43A2B92A2}"/>
              </a:ext>
            </a:extLst>
          </p:cNvPr>
          <p:cNvSpPr/>
          <p:nvPr/>
        </p:nvSpPr>
        <p:spPr>
          <a:xfrm>
            <a:off x="4979660" y="582722"/>
            <a:ext cx="626004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نکات نوشتن بهترین پرامپت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7073A303-AB56-C02A-3CCD-F73899A36D14}"/>
              </a:ext>
            </a:extLst>
          </p:cNvPr>
          <p:cNvSpPr/>
          <p:nvPr/>
        </p:nvSpPr>
        <p:spPr>
          <a:xfrm>
            <a:off x="8443606" y="2408651"/>
            <a:ext cx="2550699" cy="1708160"/>
          </a:xfrm>
          <a:prstGeom prst="rect">
            <a:avLst/>
          </a:prstGeom>
          <a:noFill/>
        </p:spPr>
        <p:txBody>
          <a:bodyPr wrap="none" lIns="91440" tIns="45720" rIns="91440" bIns="45720">
            <a:spAutoFit/>
          </a:bodyPr>
          <a:lstStyle/>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نداشتن ابهام</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اعمال جزئیات</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400" b="1" dirty="0">
                <a:ln w="0"/>
                <a:solidFill>
                  <a:srgbClr val="FFC000"/>
                </a:solidFill>
                <a:latin typeface="IRANSans" panose="020B0506030804020204" pitchFamily="34" charset="-78"/>
                <a:cs typeface="IRANSans" panose="020B0506030804020204" pitchFamily="34" charset="-78"/>
              </a:rPr>
              <a:t>اعمال محدودیت</a:t>
            </a:r>
            <a:endParaRPr kumimoji="0" lang="en-US" sz="1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6AE20444-2865-1EA6-7B2C-6251544230F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
        <p:nvSpPr>
          <p:cNvPr id="3" name="Rectangle 2">
            <a:extLst>
              <a:ext uri="{FF2B5EF4-FFF2-40B4-BE49-F238E27FC236}">
                <a16:creationId xmlns:a16="http://schemas.microsoft.com/office/drawing/2014/main" id="{7FF20EBA-DC58-65A0-E18C-D38840F049F5}"/>
              </a:ext>
            </a:extLst>
          </p:cNvPr>
          <p:cNvSpPr/>
          <p:nvPr/>
        </p:nvSpPr>
        <p:spPr>
          <a:xfrm>
            <a:off x="9108682" y="4218274"/>
            <a:ext cx="1535998" cy="1358064"/>
          </a:xfrm>
          <a:prstGeom prst="rect">
            <a:avLst/>
          </a:prstGeom>
          <a:noFill/>
        </p:spPr>
        <p:txBody>
          <a:bodyPr wrap="none" lIns="91440" tIns="45720" rIns="91440" bIns="45720">
            <a:spAutoFit/>
          </a:bodyPr>
          <a:lstStyle/>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1400" b="1" i="0" u="none" strike="noStrike" kern="1200" cap="none" spc="0" normalizeH="0" baseline="0" noProof="0" dirty="0">
                <a:ln w="0"/>
                <a:solidFill>
                  <a:srgbClr val="F7F7F7"/>
                </a:solidFill>
                <a:effectLst/>
                <a:uLnTx/>
                <a:uFillTx/>
                <a:latin typeface="IRANSans" panose="020B0506030804020204" pitchFamily="34" charset="-78"/>
                <a:ea typeface="+mn-ea"/>
                <a:cs typeface="IRANSans" panose="020B0506030804020204" pitchFamily="34" charset="-78"/>
              </a:rPr>
              <a:t>تعداد کلمات</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1400" b="1" dirty="0">
                <a:ln w="0"/>
                <a:solidFill>
                  <a:srgbClr val="F7F7F7"/>
                </a:solidFill>
                <a:latin typeface="IRANSans" panose="020B0506030804020204" pitchFamily="34" charset="-78"/>
                <a:cs typeface="IRANSans" panose="020B0506030804020204" pitchFamily="34" charset="-78"/>
              </a:rPr>
              <a:t>نوع مخاطب</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1400" b="1" i="0" u="none" strike="noStrike" kern="1200" cap="none" spc="0" normalizeH="0" baseline="0" noProof="0" dirty="0">
                <a:ln w="0"/>
                <a:solidFill>
                  <a:srgbClr val="F7F7F7"/>
                </a:solidFill>
                <a:effectLst/>
                <a:uLnTx/>
                <a:uFillTx/>
                <a:latin typeface="IRANSans" panose="020B0506030804020204" pitchFamily="34" charset="-78"/>
                <a:ea typeface="+mn-ea"/>
                <a:cs typeface="IRANSans" panose="020B0506030804020204" pitchFamily="34" charset="-78"/>
              </a:rPr>
              <a:t>سبک نوشتاری</a:t>
            </a: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1400" b="1" dirty="0">
                <a:ln w="0"/>
                <a:solidFill>
                  <a:srgbClr val="F7F7F7"/>
                </a:solidFill>
                <a:latin typeface="IRANSans" panose="020B0506030804020204" pitchFamily="34" charset="-78"/>
                <a:cs typeface="IRANSans" panose="020B0506030804020204" pitchFamily="34" charset="-78"/>
              </a:rPr>
              <a:t>لحن بیان</a:t>
            </a:r>
            <a:endParaRPr kumimoji="0" lang="en-US" sz="1000" b="1" i="0" u="none" strike="noStrike" kern="1200" cap="none" spc="0" normalizeH="0" baseline="0" noProof="0" dirty="0">
              <a:ln w="0"/>
              <a:solidFill>
                <a:srgbClr val="F7F7F7"/>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309471956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7CBF3250-D29C-9276-9B38-A345A49772C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AD65EFE7-96E6-124E-E26C-77FCE67D97E3}"/>
              </a:ext>
            </a:extLst>
          </p:cNvPr>
          <p:cNvSpPr/>
          <p:nvPr/>
        </p:nvSpPr>
        <p:spPr>
          <a:xfrm>
            <a:off x="4436242" y="582722"/>
            <a:ext cx="6803466"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تمپلیت نوشتن بهترین پرامپت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9ED2179D-8A8A-1FC4-2D6A-EBFF981215A1}"/>
              </a:ext>
            </a:extLst>
          </p:cNvPr>
          <p:cNvSpPr/>
          <p:nvPr/>
        </p:nvSpPr>
        <p:spPr>
          <a:xfrm>
            <a:off x="8429422" y="2295483"/>
            <a:ext cx="2385589" cy="2954655"/>
          </a:xfrm>
          <a:prstGeom prst="rect">
            <a:avLst/>
          </a:prstGeom>
          <a:noFill/>
        </p:spPr>
        <p:txBody>
          <a:bodyPr wrap="none" lIns="91440" tIns="45720" rIns="91440" bIns="45720">
            <a:spAutoFit/>
          </a:bodyPr>
          <a:lstStyle/>
          <a:p>
            <a:pPr marL="457200" marR="0" lvl="0" indent="-457200" algn="r" defTabSz="914400" rtl="1" eaLnBrk="1" fontAlgn="auto" latinLnBrk="0" hangingPunct="1">
              <a:lnSpc>
                <a:spcPct val="200000"/>
              </a:lnSpc>
              <a:spcBef>
                <a:spcPts val="0"/>
              </a:spcBef>
              <a:spcAft>
                <a:spcPts val="0"/>
              </a:spcAft>
              <a:buClrTx/>
              <a:buSzTx/>
              <a:buFont typeface="+mj-lt"/>
              <a:buAutoNum type="arabicPeriod"/>
              <a:tabLst/>
              <a:defRPr/>
            </a:pPr>
            <a:r>
              <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زمینه موضوع</a:t>
            </a:r>
          </a:p>
          <a:p>
            <a:pPr marL="457200" marR="0" lvl="0" indent="-457200" algn="r" defTabSz="914400" rtl="1" eaLnBrk="1" fontAlgn="auto" latinLnBrk="0" hangingPunct="1">
              <a:lnSpc>
                <a:spcPct val="200000"/>
              </a:lnSpc>
              <a:spcBef>
                <a:spcPts val="0"/>
              </a:spcBef>
              <a:spcAft>
                <a:spcPts val="0"/>
              </a:spcAft>
              <a:buClrTx/>
              <a:buSzTx/>
              <a:buFont typeface="+mj-lt"/>
              <a:buAutoNum type="arabicPeriod"/>
              <a:tabLst/>
              <a:defRPr/>
            </a:pPr>
            <a:r>
              <a:rPr lang="fa-IR" sz="2400" b="1" dirty="0">
                <a:ln w="0"/>
                <a:solidFill>
                  <a:srgbClr val="FFC000"/>
                </a:solidFill>
                <a:latin typeface="IRANSans" panose="020B0506030804020204" pitchFamily="34" charset="-78"/>
                <a:cs typeface="IRANSans" panose="020B0506030804020204" pitchFamily="34" charset="-78"/>
              </a:rPr>
              <a:t>اصل دستور</a:t>
            </a:r>
          </a:p>
          <a:p>
            <a:pPr marL="457200" marR="0" lvl="0" indent="-457200" algn="r" defTabSz="914400" rtl="1" eaLnBrk="1" fontAlgn="auto" latinLnBrk="0" hangingPunct="1">
              <a:lnSpc>
                <a:spcPct val="200000"/>
              </a:lnSpc>
              <a:spcBef>
                <a:spcPts val="0"/>
              </a:spcBef>
              <a:spcAft>
                <a:spcPts val="0"/>
              </a:spcAft>
              <a:buClrTx/>
              <a:buSzTx/>
              <a:buFont typeface="+mj-lt"/>
              <a:buAutoNum type="arabicPeriod"/>
              <a:tabLst/>
              <a:defRPr/>
            </a:pPr>
            <a:r>
              <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ورودی ها</a:t>
            </a:r>
          </a:p>
          <a:p>
            <a:pPr marL="457200" marR="0" lvl="0" indent="-457200" algn="r" defTabSz="914400" rtl="1" eaLnBrk="1" fontAlgn="auto" latinLnBrk="0" hangingPunct="1">
              <a:lnSpc>
                <a:spcPct val="200000"/>
              </a:lnSpc>
              <a:spcBef>
                <a:spcPts val="0"/>
              </a:spcBef>
              <a:spcAft>
                <a:spcPts val="0"/>
              </a:spcAft>
              <a:buClrTx/>
              <a:buSzTx/>
              <a:buFont typeface="+mj-lt"/>
              <a:buAutoNum type="arabicPeriod"/>
              <a:tabLst/>
              <a:defRPr/>
            </a:pPr>
            <a:r>
              <a:rPr lang="fa-IR" sz="2400" b="1" dirty="0">
                <a:ln w="0"/>
                <a:solidFill>
                  <a:srgbClr val="FFC000"/>
                </a:solidFill>
                <a:latin typeface="IRANSans" panose="020B0506030804020204" pitchFamily="34" charset="-78"/>
                <a:cs typeface="IRANSans" panose="020B0506030804020204" pitchFamily="34" charset="-78"/>
              </a:rPr>
              <a:t>خروجی مدنظر</a:t>
            </a:r>
            <a:endParaRPr kumimoji="0" lang="en-US" sz="1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8" name="TextBox 7">
            <a:extLst>
              <a:ext uri="{FF2B5EF4-FFF2-40B4-BE49-F238E27FC236}">
                <a16:creationId xmlns:a16="http://schemas.microsoft.com/office/drawing/2014/main" id="{273B2153-7F3F-A1BE-77DF-FF760F18B4E8}"/>
              </a:ext>
            </a:extLst>
          </p:cNvPr>
          <p:cNvSpPr txBox="1"/>
          <p:nvPr/>
        </p:nvSpPr>
        <p:spPr>
          <a:xfrm>
            <a:off x="914401" y="2393588"/>
            <a:ext cx="6445622" cy="2758447"/>
          </a:xfrm>
          <a:prstGeom prst="rect">
            <a:avLst/>
          </a:prstGeom>
          <a:noFill/>
        </p:spPr>
        <p:txBody>
          <a:bodyPr wrap="square">
            <a:spAutoFit/>
          </a:bodyPr>
          <a:lstStyle/>
          <a:p>
            <a:pPr marL="342900" marR="0" lvl="0" indent="-342900" algn="r" defTabSz="914400" rtl="1" eaLnBrk="1" fontAlgn="auto" latinLnBrk="0" hangingPunct="1">
              <a:lnSpc>
                <a:spcPct val="250000"/>
              </a:lnSpc>
              <a:spcBef>
                <a:spcPts val="0"/>
              </a:spcBef>
              <a:spcAft>
                <a:spcPts val="0"/>
              </a:spcAft>
              <a:buClrTx/>
              <a:buSzTx/>
              <a:buFont typeface="+mj-lt"/>
              <a:buAutoNum type="arabicPeriod"/>
              <a:tabLst/>
              <a:defRPr/>
            </a:pPr>
            <a:r>
              <a:rPr kumimoji="0" lang="fa-IR" b="1" i="0" u="none" strike="noStrike" kern="1200" cap="none" spc="0" normalizeH="0" baseline="0" noProof="0" dirty="0">
                <a:ln w="0"/>
                <a:solidFill>
                  <a:srgbClr val="F7F7F7"/>
                </a:solidFill>
                <a:effectLst/>
                <a:uLnTx/>
                <a:uFillTx/>
                <a:latin typeface="IRANSans" panose="020B0506030804020204" pitchFamily="34" charset="-78"/>
                <a:ea typeface="+mn-ea"/>
                <a:cs typeface="IRANSans" panose="020B0506030804020204" pitchFamily="34" charset="-78"/>
              </a:rPr>
              <a:t>من در حال ضبط دوره فروش اینترنتی هستم</a:t>
            </a:r>
          </a:p>
          <a:p>
            <a:pPr marL="342900" marR="0" lvl="0" indent="-342900" algn="r" defTabSz="914400" rtl="1" eaLnBrk="1" fontAlgn="auto" latinLnBrk="0" hangingPunct="1">
              <a:lnSpc>
                <a:spcPct val="250000"/>
              </a:lnSpc>
              <a:spcBef>
                <a:spcPts val="0"/>
              </a:spcBef>
              <a:spcAft>
                <a:spcPts val="0"/>
              </a:spcAft>
              <a:buClrTx/>
              <a:buSzTx/>
              <a:buFont typeface="+mj-lt"/>
              <a:buAutoNum type="arabicPeriod"/>
              <a:tabLst/>
              <a:defRPr/>
            </a:pPr>
            <a:r>
              <a:rPr lang="fa-IR" b="1" dirty="0">
                <a:ln w="0"/>
                <a:solidFill>
                  <a:srgbClr val="F7F7F7"/>
                </a:solidFill>
                <a:latin typeface="IRANSans" panose="020B0506030804020204" pitchFamily="34" charset="-78"/>
                <a:cs typeface="IRANSans" panose="020B0506030804020204" pitchFamily="34" charset="-78"/>
              </a:rPr>
              <a:t>میخوام تکنیک ایجاد صف رو بهم آموزش بدی</a:t>
            </a:r>
          </a:p>
          <a:p>
            <a:pPr marL="342900" marR="0" lvl="0" indent="-342900" algn="r" defTabSz="914400" rtl="1" eaLnBrk="1" fontAlgn="auto" latinLnBrk="0" hangingPunct="1">
              <a:lnSpc>
                <a:spcPct val="250000"/>
              </a:lnSpc>
              <a:spcBef>
                <a:spcPts val="0"/>
              </a:spcBef>
              <a:spcAft>
                <a:spcPts val="0"/>
              </a:spcAft>
              <a:buClrTx/>
              <a:buSzTx/>
              <a:buFont typeface="+mj-lt"/>
              <a:buAutoNum type="arabicPeriod"/>
              <a:tabLst/>
              <a:defRPr/>
            </a:pPr>
            <a:r>
              <a:rPr kumimoji="0" lang="fa-IR" b="1" i="0" u="none" strike="noStrike" kern="1200" cap="none" spc="0" normalizeH="0" baseline="0" noProof="0" dirty="0">
                <a:ln w="0"/>
                <a:solidFill>
                  <a:srgbClr val="F7F7F7"/>
                </a:solidFill>
                <a:effectLst/>
                <a:uLnTx/>
                <a:uFillTx/>
                <a:latin typeface="IRANSans" panose="020B0506030804020204" pitchFamily="34" charset="-78"/>
                <a:ea typeface="+mn-ea"/>
                <a:cs typeface="IRANSans" panose="020B0506030804020204" pitchFamily="34" charset="-78"/>
              </a:rPr>
              <a:t>تکنیک باید مقدماتی باشه، مثال براش ذکر بشه و کم هزینه باشه</a:t>
            </a:r>
          </a:p>
          <a:p>
            <a:pPr marL="342900" marR="0" lvl="0" indent="-342900" algn="r" defTabSz="914400" rtl="1" eaLnBrk="1" fontAlgn="auto" latinLnBrk="0" hangingPunct="1">
              <a:lnSpc>
                <a:spcPct val="250000"/>
              </a:lnSpc>
              <a:spcBef>
                <a:spcPts val="0"/>
              </a:spcBef>
              <a:spcAft>
                <a:spcPts val="0"/>
              </a:spcAft>
              <a:buClrTx/>
              <a:buSzTx/>
              <a:buFont typeface="+mj-lt"/>
              <a:buAutoNum type="arabicPeriod"/>
              <a:tabLst/>
              <a:defRPr/>
            </a:pPr>
            <a:r>
              <a:rPr lang="fa-IR" b="1" dirty="0">
                <a:ln w="0"/>
                <a:solidFill>
                  <a:srgbClr val="F7F7F7"/>
                </a:solidFill>
                <a:latin typeface="IRANSans" panose="020B0506030804020204" pitchFamily="34" charset="-78"/>
                <a:cs typeface="IRANSans" panose="020B0506030804020204" pitchFamily="34" charset="-78"/>
              </a:rPr>
              <a:t>خروجی رو در قالب یک </a:t>
            </a:r>
            <a:r>
              <a:rPr lang="en-US" b="1" dirty="0">
                <a:ln w="0"/>
                <a:solidFill>
                  <a:srgbClr val="F7F7F7"/>
                </a:solidFill>
                <a:latin typeface="IRANSans" panose="020B0506030804020204" pitchFamily="34" charset="-78"/>
                <a:cs typeface="IRANSans" panose="020B0506030804020204" pitchFamily="34" charset="-78"/>
              </a:rPr>
              <a:t>PDF</a:t>
            </a:r>
            <a:r>
              <a:rPr lang="fa-IR" b="1" dirty="0">
                <a:ln w="0"/>
                <a:solidFill>
                  <a:srgbClr val="F7F7F7"/>
                </a:solidFill>
                <a:latin typeface="IRANSans" panose="020B0506030804020204" pitchFamily="34" charset="-78"/>
                <a:cs typeface="IRANSans" panose="020B0506030804020204" pitchFamily="34" charset="-78"/>
              </a:rPr>
              <a:t> لازم دارم که بدم به شاگردام.</a:t>
            </a:r>
            <a:endParaRPr kumimoji="0" lang="fa-IR" b="1" i="0" u="none" strike="noStrike" kern="1200" cap="none" spc="0" normalizeH="0" baseline="0" noProof="0" dirty="0">
              <a:ln w="0"/>
              <a:solidFill>
                <a:srgbClr val="F7F7F7"/>
              </a:solidFill>
              <a:effectLst/>
              <a:uLnTx/>
              <a:uFillTx/>
              <a:latin typeface="IRANSans" panose="020B0506030804020204" pitchFamily="34" charset="-78"/>
              <a:ea typeface="+mn-ea"/>
              <a:cs typeface="IRANSans" panose="020B0506030804020204" pitchFamily="34" charset="-78"/>
            </a:endParaRPr>
          </a:p>
        </p:txBody>
      </p:sp>
      <p:sp>
        <p:nvSpPr>
          <p:cNvPr id="9" name="Right Brace 8">
            <a:extLst>
              <a:ext uri="{FF2B5EF4-FFF2-40B4-BE49-F238E27FC236}">
                <a16:creationId xmlns:a16="http://schemas.microsoft.com/office/drawing/2014/main" id="{56223949-DB76-7BCD-7B05-7D684646AA53}"/>
              </a:ext>
            </a:extLst>
          </p:cNvPr>
          <p:cNvSpPr/>
          <p:nvPr/>
        </p:nvSpPr>
        <p:spPr>
          <a:xfrm>
            <a:off x="7664825" y="2554940"/>
            <a:ext cx="672353" cy="2758447"/>
          </a:xfrm>
          <a:prstGeom prst="rightBrace">
            <a:avLst/>
          </a:prstGeom>
        </p:spPr>
        <p:style>
          <a:lnRef idx="3">
            <a:schemeClr val="accent2"/>
          </a:lnRef>
          <a:fillRef idx="0">
            <a:schemeClr val="accent2"/>
          </a:fillRef>
          <a:effectRef idx="2">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912481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A722F92-77EF-981E-C676-1F36A4EB3F1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392C6407-0E3F-62D0-B586-ED0A66728A18}"/>
              </a:ext>
            </a:extLst>
          </p:cNvPr>
          <p:cNvSpPr/>
          <p:nvPr/>
        </p:nvSpPr>
        <p:spPr>
          <a:xfrm>
            <a:off x="6507322" y="582722"/>
            <a:ext cx="4732386"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نکته راجب پرامپت ها</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23D08657-3324-D8E0-4D0B-73EFE2F8B40C}"/>
              </a:ext>
            </a:extLst>
          </p:cNvPr>
          <p:cNvSpPr/>
          <p:nvPr/>
        </p:nvSpPr>
        <p:spPr>
          <a:xfrm>
            <a:off x="7488781" y="2668594"/>
            <a:ext cx="3879587" cy="1862048"/>
          </a:xfrm>
          <a:prstGeom prst="rect">
            <a:avLst/>
          </a:prstGeom>
          <a:noFill/>
        </p:spPr>
        <p:txBody>
          <a:bodyPr wrap="none" lIns="91440" tIns="45720" rIns="91440" bIns="45720">
            <a:spAutoFit/>
          </a:bodyPr>
          <a:lstStyle/>
          <a:p>
            <a:pPr marR="0" lvl="0" algn="r" defTabSz="914400" rtl="1" eaLnBrk="1" fontAlgn="auto" latinLnBrk="0" hangingPunct="1">
              <a:lnSpc>
                <a:spcPct val="200000"/>
              </a:lnSpc>
              <a:spcBef>
                <a:spcPts val="0"/>
              </a:spcBef>
              <a:spcAft>
                <a:spcPts val="0"/>
              </a:spcAft>
              <a:buClrTx/>
              <a:buSzTx/>
              <a:tabLst/>
              <a:defRPr/>
            </a:pPr>
            <a:r>
              <a:rPr lang="fa-IR" sz="2000" b="1" dirty="0">
                <a:ln w="0"/>
                <a:solidFill>
                  <a:prstClr val="white"/>
                </a:solidFill>
                <a:latin typeface="IRANSans" panose="020B0506030804020204" pitchFamily="34" charset="-78"/>
                <a:cs typeface="IRANSans" panose="020B0506030804020204" pitchFamily="34" charset="-78"/>
              </a:rPr>
              <a:t>دو</a:t>
            </a:r>
            <a:r>
              <a:rPr kumimoji="0" lang="fa-IR"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 پرامپت یکسان با نتیجه متفاوت</a:t>
            </a:r>
          </a:p>
          <a:p>
            <a:pPr marR="0" lvl="0" algn="r" defTabSz="914400" rtl="1" eaLnBrk="1" fontAlgn="auto" latinLnBrk="0" hangingPunct="1">
              <a:lnSpc>
                <a:spcPct val="200000"/>
              </a:lnSpc>
              <a:spcBef>
                <a:spcPts val="0"/>
              </a:spcBef>
              <a:spcAft>
                <a:spcPts val="0"/>
              </a:spcAft>
              <a:buClrTx/>
              <a:buSzTx/>
              <a:tabLst/>
              <a:defRPr/>
            </a:pPr>
            <a:r>
              <a:rPr lang="fa-IR" sz="2000" b="1" dirty="0">
                <a:ln w="0"/>
                <a:solidFill>
                  <a:prstClr val="white"/>
                </a:solidFill>
                <a:latin typeface="IRANSans" panose="020B0506030804020204" pitchFamily="34" charset="-78"/>
                <a:cs typeface="IRANSans" panose="020B0506030804020204" pitchFamily="34" charset="-78"/>
              </a:rPr>
              <a:t>دلیل: سرورهای مختلف و انسان گونه</a:t>
            </a:r>
          </a:p>
          <a:p>
            <a:pPr marR="0" lvl="0" algn="r" defTabSz="914400" rtl="1" eaLnBrk="1" fontAlgn="auto" latinLnBrk="0" hangingPunct="1">
              <a:lnSpc>
                <a:spcPct val="200000"/>
              </a:lnSpc>
              <a:spcBef>
                <a:spcPts val="0"/>
              </a:spcBef>
              <a:spcAft>
                <a:spcPts val="0"/>
              </a:spcAft>
              <a:buClrTx/>
              <a:buSzTx/>
              <a:tabLst/>
              <a:defRPr/>
            </a:pPr>
            <a:r>
              <a:rPr kumimoji="0" lang="fa-IR"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البته اینها فرضیه هستند، نه واقعیت</a:t>
            </a:r>
            <a:endParaRPr kumimoji="0" lang="en-US" sz="12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D82DF6FE-081C-083D-0F3C-86FF080860C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Tree>
    <p:extLst>
      <p:ext uri="{BB962C8B-B14F-4D97-AF65-F5344CB8AC3E}">
        <p14:creationId xmlns:p14="http://schemas.microsoft.com/office/powerpoint/2010/main" val="2889157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48632EE9-97B5-E34C-450C-02608D6FF3F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76B42F0F-AD8C-3174-B095-BB9385941030}"/>
              </a:ext>
            </a:extLst>
          </p:cNvPr>
          <p:cNvSpPr/>
          <p:nvPr/>
        </p:nvSpPr>
        <p:spPr>
          <a:xfrm>
            <a:off x="4172196" y="582722"/>
            <a:ext cx="7067512"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تکنیک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RAG</a:t>
            </a: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 در مهندسی پرامپت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6108523D-39C0-48C3-1B09-1E12B26A6898}"/>
              </a:ext>
            </a:extLst>
          </p:cNvPr>
          <p:cNvSpPr/>
          <p:nvPr/>
        </p:nvSpPr>
        <p:spPr>
          <a:xfrm>
            <a:off x="7254678" y="2668594"/>
            <a:ext cx="4113690" cy="2262158"/>
          </a:xfrm>
          <a:prstGeom prst="rect">
            <a:avLst/>
          </a:prstGeom>
          <a:noFill/>
        </p:spPr>
        <p:txBody>
          <a:bodyPr wrap="none" lIns="91440" tIns="45720" rIns="91440" bIns="45720">
            <a:spAutoFit/>
          </a:bodyPr>
          <a:lstStyle/>
          <a:p>
            <a:pPr marR="0" lvl="0" algn="r" defTabSz="914400" rtl="1" eaLnBrk="1" fontAlgn="auto" latinLnBrk="0" hangingPunct="1">
              <a:lnSpc>
                <a:spcPct val="200000"/>
              </a:lnSpc>
              <a:spcBef>
                <a:spcPts val="0"/>
              </a:spcBef>
              <a:spcAft>
                <a:spcPts val="0"/>
              </a:spcAft>
              <a:buClrTx/>
              <a:buSzTx/>
              <a:tabLst/>
              <a:defRPr/>
            </a:pPr>
            <a:r>
              <a:rPr lang="fa-IR" sz="2000" b="1" dirty="0">
                <a:ln w="0"/>
                <a:solidFill>
                  <a:prstClr val="white"/>
                </a:solidFill>
                <a:latin typeface="IRANSans" panose="020B0506030804020204" pitchFamily="34" charset="-78"/>
                <a:cs typeface="IRANSans" panose="020B0506030804020204" pitchFamily="34" charset="-78"/>
              </a:rPr>
              <a:t>دادن داده‌های جدید به هوش مصنوعی</a:t>
            </a:r>
          </a:p>
          <a:p>
            <a:pPr marR="0" lvl="0" algn="r" defTabSz="914400" rtl="1" eaLnBrk="1" fontAlgn="auto" latinLnBrk="0" hangingPunct="1">
              <a:lnSpc>
                <a:spcPct val="200000"/>
              </a:lnSpc>
              <a:spcBef>
                <a:spcPts val="0"/>
              </a:spcBef>
              <a:spcAft>
                <a:spcPts val="0"/>
              </a:spcAft>
              <a:buClrTx/>
              <a:buSzTx/>
              <a:tabLst/>
              <a:defRPr/>
            </a:pPr>
            <a:r>
              <a:rPr kumimoji="0" lang="fa-IR"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مثال: یک </a:t>
            </a:r>
            <a:r>
              <a:rPr kumimoji="0" lang="en-US"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PDF</a:t>
            </a:r>
            <a:r>
              <a:rPr kumimoji="0" lang="fa-IR"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 یا دیتابیس یا اینترنت</a:t>
            </a:r>
          </a:p>
          <a:p>
            <a:pPr marR="0" lvl="0" algn="r" defTabSz="914400" rtl="1" eaLnBrk="1" fontAlgn="auto" latinLnBrk="0" hangingPunct="1">
              <a:lnSpc>
                <a:spcPct val="200000"/>
              </a:lnSpc>
              <a:spcBef>
                <a:spcPts val="0"/>
              </a:spcBef>
              <a:spcAft>
                <a:spcPts val="0"/>
              </a:spcAft>
              <a:buClrTx/>
              <a:buSzTx/>
              <a:tabLst/>
              <a:defRPr/>
            </a:pPr>
            <a:r>
              <a:rPr lang="fa-IR" sz="2000" b="1" dirty="0">
                <a:ln w="0"/>
                <a:solidFill>
                  <a:prstClr val="white"/>
                </a:solidFill>
                <a:latin typeface="IRANSans" panose="020B0506030804020204" pitchFamily="34" charset="-78"/>
                <a:cs typeface="IRANSans" panose="020B0506030804020204" pitchFamily="34" charset="-78"/>
              </a:rPr>
              <a:t>ویژگی: افزایش آگاهی و بروز شدن </a:t>
            </a:r>
            <a:r>
              <a:rPr lang="en-US" sz="2000" b="1" dirty="0">
                <a:ln w="0"/>
                <a:solidFill>
                  <a:prstClr val="white"/>
                </a:solidFill>
                <a:latin typeface="IRANSans" panose="020B0506030804020204" pitchFamily="34" charset="-78"/>
                <a:cs typeface="IRANSans" panose="020B0506030804020204" pitchFamily="34" charset="-78"/>
              </a:rPr>
              <a:t>Ai</a:t>
            </a:r>
            <a:endParaRPr lang="fa-IR" sz="2000" b="1" dirty="0">
              <a:ln w="0"/>
              <a:solidFill>
                <a:prstClr val="white"/>
              </a:solidFill>
              <a:latin typeface="IRANSans" panose="020B0506030804020204" pitchFamily="34" charset="-78"/>
              <a:cs typeface="IRANSans" panose="020B0506030804020204" pitchFamily="34" charset="-78"/>
            </a:endParaRPr>
          </a:p>
          <a:p>
            <a:pPr marR="0" lvl="0" algn="r" defTabSz="914400" rtl="1" eaLnBrk="1" fontAlgn="auto" latinLnBrk="0" hangingPunct="1">
              <a:lnSpc>
                <a:spcPct val="200000"/>
              </a:lnSpc>
              <a:spcBef>
                <a:spcPts val="0"/>
              </a:spcBef>
              <a:spcAft>
                <a:spcPts val="0"/>
              </a:spcAft>
              <a:buClrTx/>
              <a:buSzTx/>
              <a:tabLst/>
              <a:defRPr/>
            </a:pPr>
            <a:endParaRPr kumimoji="0" lang="en-US" sz="12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3" name="Picture 2">
            <a:extLst>
              <a:ext uri="{FF2B5EF4-FFF2-40B4-BE49-F238E27FC236}">
                <a16:creationId xmlns:a16="http://schemas.microsoft.com/office/drawing/2014/main" id="{A2FC8A6B-B804-D458-E3B6-3C72F795BE43}"/>
              </a:ext>
            </a:extLst>
          </p:cNvPr>
          <p:cNvPicPr>
            <a:picLocks noChangeAspect="1"/>
          </p:cNvPicPr>
          <p:nvPr/>
        </p:nvPicPr>
        <p:blipFill>
          <a:blip r:embed="rId3"/>
          <a:stretch>
            <a:fillRect/>
          </a:stretch>
        </p:blipFill>
        <p:spPr>
          <a:xfrm>
            <a:off x="725020" y="2368177"/>
            <a:ext cx="6115050" cy="3397250"/>
          </a:xfrm>
          <a:prstGeom prst="rect">
            <a:avLst/>
          </a:prstGeom>
          <a:ln>
            <a:noFill/>
          </a:ln>
          <a:effectLst>
            <a:softEdge rad="112500"/>
          </a:effectLst>
        </p:spPr>
      </p:pic>
    </p:spTree>
    <p:extLst>
      <p:ext uri="{BB962C8B-B14F-4D97-AF65-F5344CB8AC3E}">
        <p14:creationId xmlns:p14="http://schemas.microsoft.com/office/powerpoint/2010/main" val="28459482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62C9B4F-350D-144D-96AD-99800DD495FC}"/>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C2505027-37CB-3F4E-A9DE-7308CB102DA2}"/>
              </a:ext>
            </a:extLst>
          </p:cNvPr>
          <p:cNvSpPr/>
          <p:nvPr/>
        </p:nvSpPr>
        <p:spPr>
          <a:xfrm>
            <a:off x="5750705" y="582722"/>
            <a:ext cx="548900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الگوریتم یا زنجیره منطق</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BEC9B1DD-8C3E-C4E3-36F5-41C4612B7718}"/>
              </a:ext>
            </a:extLst>
          </p:cNvPr>
          <p:cNvSpPr/>
          <p:nvPr/>
        </p:nvSpPr>
        <p:spPr>
          <a:xfrm>
            <a:off x="7512341" y="2471370"/>
            <a:ext cx="3727367" cy="3493264"/>
          </a:xfrm>
          <a:prstGeom prst="rect">
            <a:avLst/>
          </a:prstGeom>
          <a:noFill/>
        </p:spPr>
        <p:txBody>
          <a:bodyPr wrap="none" lIns="91440" tIns="45720" rIns="91440" bIns="45720">
            <a:spAutoFit/>
          </a:bodyPr>
          <a:lstStyle/>
          <a:p>
            <a:pPr marR="0" lvl="0" algn="r" defTabSz="914400" rtl="1" eaLnBrk="1" fontAlgn="auto" latinLnBrk="0" hangingPunct="1">
              <a:lnSpc>
                <a:spcPct val="200000"/>
              </a:lnSpc>
              <a:spcBef>
                <a:spcPts val="0"/>
              </a:spcBef>
              <a:spcAft>
                <a:spcPts val="0"/>
              </a:spcAft>
              <a:buClrTx/>
              <a:buSzTx/>
              <a:tabLst/>
              <a:defRPr/>
            </a:pPr>
            <a:r>
              <a:rPr lang="fa-IR" sz="2000" b="1" dirty="0">
                <a:ln w="0"/>
                <a:solidFill>
                  <a:srgbClr val="FFC000"/>
                </a:solidFill>
                <a:latin typeface="IRANSans" panose="020B0506030804020204" pitchFamily="34" charset="-78"/>
                <a:cs typeface="IRANSans" panose="020B0506030804020204" pitchFamily="34" charset="-78"/>
              </a:rPr>
              <a:t>مراحل گام به گام انجام یک کار</a:t>
            </a:r>
          </a:p>
          <a:p>
            <a:pPr marR="0" lvl="0" algn="r" defTabSz="914400" rtl="1" eaLnBrk="1" fontAlgn="auto" latinLnBrk="0" hangingPunct="1">
              <a:lnSpc>
                <a:spcPct val="200000"/>
              </a:lnSpc>
              <a:spcBef>
                <a:spcPts val="0"/>
              </a:spcBef>
              <a:spcAft>
                <a:spcPts val="0"/>
              </a:spcAft>
              <a:buClrTx/>
              <a:buSzTx/>
              <a:tabLst/>
              <a:defRPr/>
            </a:pPr>
            <a:r>
              <a:rPr kumimoji="0" lang="fa-IR"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مثال: </a:t>
            </a:r>
            <a:r>
              <a:rPr lang="fa-IR" sz="2000" b="1" dirty="0">
                <a:ln w="0"/>
                <a:solidFill>
                  <a:prstClr val="white"/>
                </a:solidFill>
                <a:latin typeface="IRANSans" panose="020B0506030804020204" pitchFamily="34" charset="-78"/>
                <a:cs typeface="IRANSans" panose="020B0506030804020204" pitchFamily="34" charset="-78"/>
              </a:rPr>
              <a:t>سماور را آب کن، روشن کن</a:t>
            </a:r>
            <a:endParaRPr kumimoji="0" lang="fa-IR"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a:p>
            <a:pPr marR="0" lvl="0" algn="r" defTabSz="914400" rtl="1" eaLnBrk="1" fontAlgn="auto" latinLnBrk="0" hangingPunct="1">
              <a:lnSpc>
                <a:spcPct val="200000"/>
              </a:lnSpc>
              <a:spcBef>
                <a:spcPts val="0"/>
              </a:spcBef>
              <a:spcAft>
                <a:spcPts val="0"/>
              </a:spcAft>
              <a:buClrTx/>
              <a:buSzTx/>
              <a:tabLst/>
              <a:defRPr/>
            </a:pPr>
            <a:r>
              <a:rPr lang="fa-IR" sz="2000" b="1" dirty="0">
                <a:ln w="0"/>
                <a:solidFill>
                  <a:prstClr val="white"/>
                </a:solidFill>
                <a:latin typeface="IRANSans" panose="020B0506030804020204" pitchFamily="34" charset="-78"/>
                <a:cs typeface="IRANSans" panose="020B0506030804020204" pitchFamily="34" charset="-78"/>
              </a:rPr>
              <a:t>اگر به جوش نیامد، صبر کن، وقتی</a:t>
            </a:r>
          </a:p>
          <a:p>
            <a:pPr marR="0" lvl="0" algn="r" defTabSz="914400" rtl="1" eaLnBrk="1" fontAlgn="auto" latinLnBrk="0" hangingPunct="1">
              <a:lnSpc>
                <a:spcPct val="200000"/>
              </a:lnSpc>
              <a:spcBef>
                <a:spcPts val="0"/>
              </a:spcBef>
              <a:spcAft>
                <a:spcPts val="0"/>
              </a:spcAft>
              <a:buClrTx/>
              <a:buSzTx/>
              <a:tabLst/>
              <a:defRPr/>
            </a:pPr>
            <a:r>
              <a:rPr lang="fa-IR" sz="2000" b="1" dirty="0">
                <a:ln w="0"/>
                <a:solidFill>
                  <a:prstClr val="white"/>
                </a:solidFill>
                <a:latin typeface="IRANSans" panose="020B0506030804020204" pitchFamily="34" charset="-78"/>
                <a:cs typeface="IRANSans" panose="020B0506030804020204" pitchFamily="34" charset="-78"/>
              </a:rPr>
              <a:t>به جوش آمد، یک قاشق چای به آن</a:t>
            </a:r>
          </a:p>
          <a:p>
            <a:pPr marR="0" lvl="0" algn="r" defTabSz="914400" rtl="1" eaLnBrk="1" fontAlgn="auto" latinLnBrk="0" hangingPunct="1">
              <a:lnSpc>
                <a:spcPct val="200000"/>
              </a:lnSpc>
              <a:spcBef>
                <a:spcPts val="0"/>
              </a:spcBef>
              <a:spcAft>
                <a:spcPts val="0"/>
              </a:spcAft>
              <a:buClrTx/>
              <a:buSzTx/>
              <a:tabLst/>
              <a:defRPr/>
            </a:pPr>
            <a:r>
              <a:rPr lang="fa-IR" sz="2000" b="1" dirty="0">
                <a:ln w="0"/>
                <a:solidFill>
                  <a:prstClr val="white"/>
                </a:solidFill>
                <a:latin typeface="IRANSans" panose="020B0506030804020204" pitchFamily="34" charset="-78"/>
                <a:cs typeface="IRANSans" panose="020B0506030804020204" pitchFamily="34" charset="-78"/>
              </a:rPr>
              <a:t>اضافه کرده و تمام.</a:t>
            </a:r>
          </a:p>
          <a:p>
            <a:pPr marR="0" lvl="0" algn="r" defTabSz="914400" rtl="1" eaLnBrk="1" fontAlgn="auto" latinLnBrk="0" hangingPunct="1">
              <a:lnSpc>
                <a:spcPct val="200000"/>
              </a:lnSpc>
              <a:spcBef>
                <a:spcPts val="0"/>
              </a:spcBef>
              <a:spcAft>
                <a:spcPts val="0"/>
              </a:spcAft>
              <a:buClrTx/>
              <a:buSzTx/>
              <a:tabLst/>
              <a:defRPr/>
            </a:pPr>
            <a:endParaRPr kumimoji="0" lang="en-US" sz="12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3" name="Picture 2">
            <a:extLst>
              <a:ext uri="{FF2B5EF4-FFF2-40B4-BE49-F238E27FC236}">
                <a16:creationId xmlns:a16="http://schemas.microsoft.com/office/drawing/2014/main" id="{F1757E36-18B5-9839-FF8F-43617E1E91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65251" y="2368177"/>
            <a:ext cx="6034588" cy="3397250"/>
          </a:xfrm>
          <a:prstGeom prst="rect">
            <a:avLst/>
          </a:prstGeom>
          <a:ln>
            <a:noFill/>
          </a:ln>
          <a:effectLst>
            <a:softEdge rad="112500"/>
          </a:effectLst>
        </p:spPr>
      </p:pic>
    </p:spTree>
    <p:extLst>
      <p:ext uri="{BB962C8B-B14F-4D97-AF65-F5344CB8AC3E}">
        <p14:creationId xmlns:p14="http://schemas.microsoft.com/office/powerpoint/2010/main" val="17415131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635B8A24-1084-E033-7F7A-6D97612AF85C}"/>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CFDC6D37-C93F-8BED-FD02-A3C15B898D0F}"/>
              </a:ext>
            </a:extLst>
          </p:cNvPr>
          <p:cNvSpPr/>
          <p:nvPr/>
        </p:nvSpPr>
        <p:spPr>
          <a:xfrm>
            <a:off x="5750705" y="582722"/>
            <a:ext cx="548900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الگوریتم یا زنجیره منطق</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B2F4513E-12CF-B223-7581-964761975AFD}"/>
              </a:ext>
            </a:extLst>
          </p:cNvPr>
          <p:cNvSpPr/>
          <p:nvPr/>
        </p:nvSpPr>
        <p:spPr>
          <a:xfrm>
            <a:off x="7935598" y="2471370"/>
            <a:ext cx="3304110" cy="3093154"/>
          </a:xfrm>
          <a:prstGeom prst="rect">
            <a:avLst/>
          </a:prstGeom>
          <a:noFill/>
        </p:spPr>
        <p:txBody>
          <a:bodyPr wrap="none" lIns="91440" tIns="45720" rIns="91440" bIns="45720">
            <a:spAutoFit/>
          </a:bodyPr>
          <a:lstStyle/>
          <a:p>
            <a:pPr marR="0" lvl="0" algn="r" defTabSz="914400" rtl="1" eaLnBrk="1" fontAlgn="auto" latinLnBrk="0" hangingPunct="1">
              <a:lnSpc>
                <a:spcPct val="200000"/>
              </a:lnSpc>
              <a:spcBef>
                <a:spcPts val="0"/>
              </a:spcBef>
              <a:spcAft>
                <a:spcPts val="0"/>
              </a:spcAft>
              <a:buClrTx/>
              <a:buSzTx/>
              <a:tabLst/>
              <a:defRPr/>
            </a:pPr>
            <a:r>
              <a:rPr lang="fa-IR" sz="2000" b="1" dirty="0">
                <a:ln w="0"/>
                <a:solidFill>
                  <a:srgbClr val="FFC000"/>
                </a:solidFill>
                <a:latin typeface="IRANSans" panose="020B0506030804020204" pitchFamily="34" charset="-78"/>
                <a:cs typeface="IRANSans" panose="020B0506030804020204" pitchFamily="34" charset="-78"/>
              </a:rPr>
              <a:t>مراحل گام به گام انجام یک کار</a:t>
            </a:r>
          </a:p>
          <a:p>
            <a:pPr marR="0" lvl="0" algn="r" defTabSz="914400" rtl="1" eaLnBrk="1" fontAlgn="auto" latinLnBrk="0" hangingPunct="1">
              <a:lnSpc>
                <a:spcPct val="200000"/>
              </a:lnSpc>
              <a:spcBef>
                <a:spcPts val="0"/>
              </a:spcBef>
              <a:spcAft>
                <a:spcPts val="0"/>
              </a:spcAft>
              <a:buClrTx/>
              <a:buSzTx/>
              <a:tabLst/>
              <a:defRPr/>
            </a:pPr>
            <a:r>
              <a:rPr kumimoji="0" lang="fa-IR"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مثال: یک انشای خوب انشایی </a:t>
            </a:r>
          </a:p>
          <a:p>
            <a:pPr marR="0" lvl="0" algn="r" defTabSz="914400" rtl="1" eaLnBrk="1" fontAlgn="auto" latinLnBrk="0" hangingPunct="1">
              <a:lnSpc>
                <a:spcPct val="200000"/>
              </a:lnSpc>
              <a:spcBef>
                <a:spcPts val="0"/>
              </a:spcBef>
              <a:spcAft>
                <a:spcPts val="0"/>
              </a:spcAft>
              <a:buClrTx/>
              <a:buSzTx/>
              <a:tabLst/>
              <a:defRPr/>
            </a:pPr>
            <a:r>
              <a:rPr lang="fa-IR" sz="2000" b="1" dirty="0">
                <a:ln w="0"/>
                <a:solidFill>
                  <a:prstClr val="white"/>
                </a:solidFill>
                <a:latin typeface="IRANSans" panose="020B0506030804020204" pitchFamily="34" charset="-78"/>
                <a:cs typeface="IRANSans" panose="020B0506030804020204" pitchFamily="34" charset="-78"/>
              </a:rPr>
              <a:t>است که موضوع، مقدمه و بدنه</a:t>
            </a:r>
          </a:p>
          <a:p>
            <a:pPr marR="0" lvl="0" algn="r" defTabSz="914400" rtl="1" eaLnBrk="1" fontAlgn="auto" latinLnBrk="0" hangingPunct="1">
              <a:lnSpc>
                <a:spcPct val="200000"/>
              </a:lnSpc>
              <a:spcBef>
                <a:spcPts val="0"/>
              </a:spcBef>
              <a:spcAft>
                <a:spcPts val="0"/>
              </a:spcAft>
              <a:buClrTx/>
              <a:buSzTx/>
              <a:tabLst/>
              <a:defRPr/>
            </a:pPr>
            <a:r>
              <a:rPr kumimoji="0" lang="fa-IR" sz="20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داشته باشد. لحن این انشا باید</a:t>
            </a:r>
          </a:p>
          <a:p>
            <a:pPr marR="0" lvl="0" algn="r" defTabSz="914400" rtl="1" eaLnBrk="1" fontAlgn="auto" latinLnBrk="0" hangingPunct="1">
              <a:lnSpc>
                <a:spcPct val="200000"/>
              </a:lnSpc>
              <a:spcBef>
                <a:spcPts val="0"/>
              </a:spcBef>
              <a:spcAft>
                <a:spcPts val="0"/>
              </a:spcAft>
              <a:buClrTx/>
              <a:buSzTx/>
              <a:tabLst/>
              <a:defRPr/>
            </a:pPr>
            <a:r>
              <a:rPr lang="fa-IR" sz="2000" b="1" dirty="0">
                <a:ln w="0"/>
                <a:solidFill>
                  <a:prstClr val="white"/>
                </a:solidFill>
                <a:latin typeface="IRANSans" panose="020B0506030804020204" pitchFamily="34" charset="-78"/>
                <a:cs typeface="IRANSans" panose="020B0506030804020204" pitchFamily="34" charset="-78"/>
              </a:rPr>
              <a:t>ادبی بوده و...</a:t>
            </a:r>
            <a:endParaRPr kumimoji="0" lang="en-US" sz="12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D73B5E8C-C4F4-8F37-DD0A-A706B6B971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Tree>
    <p:extLst>
      <p:ext uri="{BB962C8B-B14F-4D97-AF65-F5344CB8AC3E}">
        <p14:creationId xmlns:p14="http://schemas.microsoft.com/office/powerpoint/2010/main" val="23485869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979CC4D-9D0A-CB0C-8EA0-13D1F0BDAC8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982C7D9-AA9E-C0B5-FA28-1D975C124C0F}"/>
              </a:ext>
            </a:extLst>
          </p:cNvPr>
          <p:cNvSpPr/>
          <p:nvPr/>
        </p:nvSpPr>
        <p:spPr>
          <a:xfrm>
            <a:off x="5234538" y="582722"/>
            <a:ext cx="6005170"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انواع تکنیک پرامپت نویسی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DF6655A1-AED0-E864-6D02-27EE8E36E4E0}"/>
              </a:ext>
            </a:extLst>
          </p:cNvPr>
          <p:cNvSpPr/>
          <p:nvPr/>
        </p:nvSpPr>
        <p:spPr>
          <a:xfrm>
            <a:off x="7263940" y="2722384"/>
            <a:ext cx="3975768" cy="2262158"/>
          </a:xfrm>
          <a:prstGeom prst="rect">
            <a:avLst/>
          </a:prstGeom>
          <a:noFill/>
        </p:spPr>
        <p:txBody>
          <a:bodyPr wrap="none" lIns="91440" tIns="45720" rIns="91440" bIns="45720">
            <a:spAutoFit/>
          </a:bodyPr>
          <a:lstStyle/>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400" b="1" dirty="0">
                <a:ln w="0"/>
                <a:solidFill>
                  <a:prstClr val="white"/>
                </a:solidFill>
                <a:latin typeface="IRANSans" panose="020B0506030804020204" pitchFamily="34" charset="-78"/>
                <a:cs typeface="IRANSans" panose="020B0506030804020204" pitchFamily="34" charset="-78"/>
              </a:rPr>
              <a:t>تکنیک </a:t>
            </a:r>
            <a:r>
              <a:rPr lang="en-US" sz="2400" b="1" dirty="0">
                <a:ln w="0"/>
                <a:solidFill>
                  <a:prstClr val="white"/>
                </a:solidFill>
                <a:latin typeface="IRANSans" panose="020B0506030804020204" pitchFamily="34" charset="-78"/>
                <a:cs typeface="IRANSans" panose="020B0506030804020204" pitchFamily="34" charset="-78"/>
              </a:rPr>
              <a:t>zero-shot learning</a:t>
            </a:r>
            <a:endPar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a:p>
            <a:pPr marL="342900" indent="-342900" algn="r" rtl="1">
              <a:lnSpc>
                <a:spcPct val="150000"/>
              </a:lnSpc>
              <a:buFont typeface="Arial" panose="020B0604020202020204" pitchFamily="34" charset="0"/>
              <a:buChar char="•"/>
              <a:defRPr/>
            </a:pPr>
            <a:r>
              <a:rPr lang="fa-IR" sz="2400" b="1" dirty="0">
                <a:ln w="0"/>
                <a:solidFill>
                  <a:prstClr val="white"/>
                </a:solidFill>
                <a:latin typeface="IRANSans" panose="020B0506030804020204" pitchFamily="34" charset="-78"/>
                <a:cs typeface="IRANSans" panose="020B0506030804020204" pitchFamily="34" charset="-78"/>
              </a:rPr>
              <a:t>تکنیک </a:t>
            </a:r>
            <a:r>
              <a:rPr lang="en-US" sz="2400" b="1" dirty="0">
                <a:ln w="0"/>
                <a:solidFill>
                  <a:prstClr val="white"/>
                </a:solidFill>
                <a:latin typeface="IRANSans" panose="020B0506030804020204" pitchFamily="34" charset="-78"/>
                <a:cs typeface="IRANSans" panose="020B0506030804020204" pitchFamily="34" charset="-78"/>
              </a:rPr>
              <a:t>one-shot learning</a:t>
            </a:r>
            <a:endParaRPr lang="fa-IR" sz="2400" b="1" dirty="0">
              <a:ln w="0"/>
              <a:solidFill>
                <a:prstClr val="white"/>
              </a:solidFill>
              <a:latin typeface="IRANSans" panose="020B0506030804020204" pitchFamily="34" charset="-78"/>
              <a:cs typeface="IRANSans" panose="020B0506030804020204" pitchFamily="34" charset="-78"/>
            </a:endParaRPr>
          </a:p>
          <a:p>
            <a:pPr marL="342900" indent="-342900" algn="r" rtl="1">
              <a:lnSpc>
                <a:spcPct val="150000"/>
              </a:lnSpc>
              <a:buFont typeface="Arial" panose="020B0604020202020204" pitchFamily="34" charset="0"/>
              <a:buChar char="•"/>
              <a:defRPr/>
            </a:pPr>
            <a:r>
              <a:rPr lang="fa-IR" sz="2400" b="1" dirty="0">
                <a:ln w="0"/>
                <a:solidFill>
                  <a:prstClr val="white"/>
                </a:solidFill>
                <a:latin typeface="IRANSans" panose="020B0506030804020204" pitchFamily="34" charset="-78"/>
                <a:cs typeface="IRANSans" panose="020B0506030804020204" pitchFamily="34" charset="-78"/>
              </a:rPr>
              <a:t>تکنیک </a:t>
            </a:r>
            <a:r>
              <a:rPr lang="en-US" sz="2400" b="1" dirty="0">
                <a:ln w="0"/>
                <a:solidFill>
                  <a:prstClr val="white"/>
                </a:solidFill>
                <a:latin typeface="IRANSans" panose="020B0506030804020204" pitchFamily="34" charset="-78"/>
                <a:cs typeface="IRANSans" panose="020B0506030804020204" pitchFamily="34" charset="-78"/>
              </a:rPr>
              <a:t>few-shot learning</a:t>
            </a:r>
            <a:endParaRPr lang="fa-IR" sz="2400" b="1" dirty="0">
              <a:ln w="0"/>
              <a:solidFill>
                <a:prstClr val="white"/>
              </a:solidFill>
              <a:latin typeface="IRANSans" panose="020B0506030804020204" pitchFamily="34" charset="-78"/>
              <a:cs typeface="IRANSans" panose="020B0506030804020204" pitchFamily="34" charset="-78"/>
            </a:endParaRPr>
          </a:p>
          <a:p>
            <a:pPr marL="342900" indent="-342900" algn="r" rtl="1">
              <a:lnSpc>
                <a:spcPct val="150000"/>
              </a:lnSpc>
              <a:buFont typeface="Arial" panose="020B0604020202020204" pitchFamily="34" charset="0"/>
              <a:buChar char="•"/>
              <a:defRPr/>
            </a:pPr>
            <a:r>
              <a:rPr lang="fa-IR" sz="2400" b="1" dirty="0">
                <a:ln w="0"/>
                <a:solidFill>
                  <a:prstClr val="white"/>
                </a:solidFill>
                <a:latin typeface="IRANSans" panose="020B0506030804020204" pitchFamily="34" charset="-78"/>
                <a:cs typeface="IRANSans" panose="020B0506030804020204" pitchFamily="34" charset="-78"/>
              </a:rPr>
              <a:t>تکنیک </a:t>
            </a:r>
            <a:r>
              <a:rPr lang="en-US" sz="2400" b="1" dirty="0">
                <a:ln w="0"/>
                <a:solidFill>
                  <a:prstClr val="white"/>
                </a:solidFill>
                <a:latin typeface="IRANSans" panose="020B0506030804020204" pitchFamily="34" charset="-78"/>
                <a:cs typeface="IRANSans" panose="020B0506030804020204" pitchFamily="34" charset="-78"/>
              </a:rPr>
              <a:t>Role-Playing</a:t>
            </a:r>
            <a:endParaRPr lang="fa-IR" sz="2400" b="1" dirty="0">
              <a:ln w="0"/>
              <a:solidFill>
                <a:prstClr val="white"/>
              </a:solidFill>
              <a:latin typeface="IRANSans" panose="020B0506030804020204" pitchFamily="34" charset="-78"/>
              <a:cs typeface="IRANSans" panose="020B0506030804020204" pitchFamily="34" charset="-78"/>
            </a:endParaRPr>
          </a:p>
        </p:txBody>
      </p:sp>
      <p:pic>
        <p:nvPicPr>
          <p:cNvPr id="5" name="Picture 4">
            <a:extLst>
              <a:ext uri="{FF2B5EF4-FFF2-40B4-BE49-F238E27FC236}">
                <a16:creationId xmlns:a16="http://schemas.microsoft.com/office/drawing/2014/main" id="{65FD2A84-ABF0-B339-A1F8-FEC31649C03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Tree>
    <p:extLst>
      <p:ext uri="{BB962C8B-B14F-4D97-AF65-F5344CB8AC3E}">
        <p14:creationId xmlns:p14="http://schemas.microsoft.com/office/powerpoint/2010/main" val="7932782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723E6187-1351-2BFD-8D6D-E381840BFDD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A64E3C45-9AC0-3306-6DB2-418A5497D723}"/>
              </a:ext>
            </a:extLst>
          </p:cNvPr>
          <p:cNvSpPr/>
          <p:nvPr/>
        </p:nvSpPr>
        <p:spPr>
          <a:xfrm>
            <a:off x="3513810" y="582722"/>
            <a:ext cx="772589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تکنیک پرامپت نویسی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Role Playing</a:t>
            </a:r>
          </a:p>
        </p:txBody>
      </p:sp>
      <p:sp>
        <p:nvSpPr>
          <p:cNvPr id="4" name="Rectangle 3">
            <a:extLst>
              <a:ext uri="{FF2B5EF4-FFF2-40B4-BE49-F238E27FC236}">
                <a16:creationId xmlns:a16="http://schemas.microsoft.com/office/drawing/2014/main" id="{682D9917-30B3-ABC7-D906-A66B94EA8DF4}"/>
              </a:ext>
            </a:extLst>
          </p:cNvPr>
          <p:cNvSpPr/>
          <p:nvPr/>
        </p:nvSpPr>
        <p:spPr>
          <a:xfrm>
            <a:off x="8402072" y="2722383"/>
            <a:ext cx="2837636"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تکنیک </a:t>
            </a:r>
            <a:r>
              <a:rPr lang="en-US" sz="2400" b="1" dirty="0">
                <a:ln w="0"/>
                <a:solidFill>
                  <a:srgbClr val="FFC000"/>
                </a:solidFill>
                <a:latin typeface="IRANSans" panose="020B0506030804020204" pitchFamily="34" charset="-78"/>
                <a:cs typeface="IRANSans" panose="020B0506030804020204" pitchFamily="34" charset="-78"/>
              </a:rPr>
              <a:t>Role-Playing</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CF5D99A7-2E66-2715-28F0-71BC57C7AB2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
        <p:nvSpPr>
          <p:cNvPr id="3" name="Rectangle 2">
            <a:extLst>
              <a:ext uri="{FF2B5EF4-FFF2-40B4-BE49-F238E27FC236}">
                <a16:creationId xmlns:a16="http://schemas.microsoft.com/office/drawing/2014/main" id="{E7D179C2-1F13-8BF0-DCF8-24ED0F3C9B88}"/>
              </a:ext>
            </a:extLst>
          </p:cNvPr>
          <p:cNvSpPr/>
          <p:nvPr/>
        </p:nvSpPr>
        <p:spPr>
          <a:xfrm>
            <a:off x="7799343" y="3322547"/>
            <a:ext cx="3440365"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تعیین شخصیت برای </a:t>
            </a:r>
            <a:r>
              <a:rPr kumimoji="0" lang="en-US"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LLM</a:t>
            </a:r>
            <a:endPar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6" name="Rectangle 5">
            <a:extLst>
              <a:ext uri="{FF2B5EF4-FFF2-40B4-BE49-F238E27FC236}">
                <a16:creationId xmlns:a16="http://schemas.microsoft.com/office/drawing/2014/main" id="{02B5E6DD-75F6-CF43-2215-2810D8BE7168}"/>
              </a:ext>
            </a:extLst>
          </p:cNvPr>
          <p:cNvSpPr/>
          <p:nvPr/>
        </p:nvSpPr>
        <p:spPr>
          <a:xfrm>
            <a:off x="7728811" y="4039906"/>
            <a:ext cx="3510897" cy="888705"/>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b="1" dirty="0">
                <a:ln w="0"/>
                <a:solidFill>
                  <a:prstClr val="white"/>
                </a:solidFill>
                <a:latin typeface="IRANSans" panose="020B0506030804020204" pitchFamily="34" charset="-78"/>
                <a:cs typeface="IRANSans" panose="020B0506030804020204" pitchFamily="34" charset="-78"/>
              </a:rPr>
              <a:t>مثال: فرض کن یک متخصص </a:t>
            </a:r>
            <a:r>
              <a:rPr kumimoji="0" lang="fa-IR"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برنامه </a:t>
            </a:r>
          </a:p>
          <a:p>
            <a:pPr marR="0" lvl="0" algn="r" defTabSz="914400" rtl="1" eaLnBrk="1" fontAlgn="auto" latinLnBrk="0" hangingPunct="1">
              <a:lnSpc>
                <a:spcPct val="150000"/>
              </a:lnSpc>
              <a:spcBef>
                <a:spcPts val="0"/>
              </a:spcBef>
              <a:spcAft>
                <a:spcPts val="0"/>
              </a:spcAft>
              <a:buClrTx/>
              <a:buSzTx/>
              <a:tabLst/>
              <a:defRPr/>
            </a:pPr>
            <a:r>
              <a:rPr kumimoji="0" lang="fa-IR"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نویسی اندروید هستی</a:t>
            </a:r>
          </a:p>
        </p:txBody>
      </p:sp>
    </p:spTree>
    <p:extLst>
      <p:ext uri="{BB962C8B-B14F-4D97-AF65-F5344CB8AC3E}">
        <p14:creationId xmlns:p14="http://schemas.microsoft.com/office/powerpoint/2010/main" val="143823223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B2BF2F38-CA83-8D62-67CE-20DBEAD25D5F}"/>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86332AD-CB3A-B19F-092F-07FFB78886D3}"/>
              </a:ext>
            </a:extLst>
          </p:cNvPr>
          <p:cNvSpPr/>
          <p:nvPr/>
        </p:nvSpPr>
        <p:spPr>
          <a:xfrm>
            <a:off x="5487684" y="582722"/>
            <a:ext cx="5752024"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تکنیک پرامپت نویسی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few</a:t>
            </a:r>
          </a:p>
        </p:txBody>
      </p:sp>
      <p:sp>
        <p:nvSpPr>
          <p:cNvPr id="4" name="Rectangle 3">
            <a:extLst>
              <a:ext uri="{FF2B5EF4-FFF2-40B4-BE49-F238E27FC236}">
                <a16:creationId xmlns:a16="http://schemas.microsoft.com/office/drawing/2014/main" id="{853B46AE-7807-87FD-511C-8E90C56EC9AF}"/>
              </a:ext>
            </a:extLst>
          </p:cNvPr>
          <p:cNvSpPr/>
          <p:nvPr/>
        </p:nvSpPr>
        <p:spPr>
          <a:xfrm>
            <a:off x="7717589" y="2722384"/>
            <a:ext cx="3522119"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تکنیک </a:t>
            </a:r>
            <a:r>
              <a:rPr lang="en-US" sz="2400" b="1" dirty="0">
                <a:ln w="0"/>
                <a:solidFill>
                  <a:srgbClr val="FFC000"/>
                </a:solidFill>
                <a:latin typeface="IRANSans" panose="020B0506030804020204" pitchFamily="34" charset="-78"/>
                <a:cs typeface="IRANSans" panose="020B0506030804020204" pitchFamily="34" charset="-78"/>
              </a:rPr>
              <a:t>few-shot learning</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BF6AA028-15CA-F166-7248-279FD23B525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
        <p:nvSpPr>
          <p:cNvPr id="3" name="Rectangle 2">
            <a:extLst>
              <a:ext uri="{FF2B5EF4-FFF2-40B4-BE49-F238E27FC236}">
                <a16:creationId xmlns:a16="http://schemas.microsoft.com/office/drawing/2014/main" id="{1A4BA4C9-D9AD-FFF8-81B0-31CA02B3DC7B}"/>
              </a:ext>
            </a:extLst>
          </p:cNvPr>
          <p:cNvSpPr/>
          <p:nvPr/>
        </p:nvSpPr>
        <p:spPr>
          <a:xfrm>
            <a:off x="8426116" y="3429000"/>
            <a:ext cx="2813592"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prstClr val="white"/>
                </a:solidFill>
                <a:latin typeface="IRANSans" panose="020B0506030804020204" pitchFamily="34" charset="-78"/>
                <a:cs typeface="IRANSans" panose="020B0506030804020204" pitchFamily="34" charset="-78"/>
              </a:rPr>
              <a:t>چند مثال زدن برای </a:t>
            </a:r>
            <a:r>
              <a:rPr lang="en-US" sz="2400" b="1" dirty="0">
                <a:ln w="0"/>
                <a:solidFill>
                  <a:prstClr val="white"/>
                </a:solidFill>
                <a:latin typeface="IRANSans" panose="020B0506030804020204" pitchFamily="34" charset="-78"/>
                <a:cs typeface="IRANSans" panose="020B0506030804020204" pitchFamily="34" charset="-78"/>
              </a:rPr>
              <a:t>ai</a:t>
            </a:r>
            <a:endPar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6" name="Rectangle 5">
            <a:extLst>
              <a:ext uri="{FF2B5EF4-FFF2-40B4-BE49-F238E27FC236}">
                <a16:creationId xmlns:a16="http://schemas.microsoft.com/office/drawing/2014/main" id="{47F8EB76-BD3E-93DA-F7A0-059A57969575}"/>
              </a:ext>
            </a:extLst>
          </p:cNvPr>
          <p:cNvSpPr/>
          <p:nvPr/>
        </p:nvSpPr>
        <p:spPr>
          <a:xfrm>
            <a:off x="8305828" y="4135616"/>
            <a:ext cx="2933880" cy="1215717"/>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fa-IR"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مثل فیلم انتقام جویان و فیلم</a:t>
            </a:r>
          </a:p>
          <a:p>
            <a:pPr marR="0" lvl="0" algn="r" defTabSz="914400" rtl="1" eaLnBrk="1" fontAlgn="auto" latinLnBrk="0" hangingPunct="1">
              <a:lnSpc>
                <a:spcPct val="150000"/>
              </a:lnSpc>
              <a:spcBef>
                <a:spcPts val="0"/>
              </a:spcBef>
              <a:spcAft>
                <a:spcPts val="0"/>
              </a:spcAft>
              <a:buClrTx/>
              <a:buSzTx/>
              <a:tabLst/>
              <a:defRPr/>
            </a:pPr>
            <a:r>
              <a:rPr lang="fa-IR" sz="1600" b="1" dirty="0">
                <a:ln w="0"/>
                <a:solidFill>
                  <a:prstClr val="white"/>
                </a:solidFill>
                <a:latin typeface="IRANSans" panose="020B0506030804020204" pitchFamily="34" charset="-78"/>
                <a:cs typeface="IRANSans" panose="020B0506030804020204" pitchFamily="34" charset="-78"/>
              </a:rPr>
              <a:t>کاپیتان آمریکا و فیلم ثور، یک عدد</a:t>
            </a:r>
          </a:p>
          <a:p>
            <a:pPr marR="0" lvl="0" algn="r" defTabSz="914400" rtl="1" eaLnBrk="1" fontAlgn="auto" latinLnBrk="0" hangingPunct="1">
              <a:lnSpc>
                <a:spcPct val="150000"/>
              </a:lnSpc>
              <a:spcBef>
                <a:spcPts val="0"/>
              </a:spcBef>
              <a:spcAft>
                <a:spcPts val="0"/>
              </a:spcAft>
              <a:buClrTx/>
              <a:buSzTx/>
              <a:tabLst/>
              <a:defRPr/>
            </a:pPr>
            <a:r>
              <a:rPr kumimoji="0" lang="fa-IR" sz="16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فیلمنامه تخیلی بنویس.</a:t>
            </a:r>
          </a:p>
        </p:txBody>
      </p:sp>
    </p:spTree>
    <p:extLst>
      <p:ext uri="{BB962C8B-B14F-4D97-AF65-F5344CB8AC3E}">
        <p14:creationId xmlns:p14="http://schemas.microsoft.com/office/powerpoint/2010/main" val="501672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A2CE9A1-E1A8-5985-71C5-46C47551C00A}"/>
              </a:ext>
            </a:extLst>
          </p:cNvPr>
          <p:cNvSpPr/>
          <p:nvPr/>
        </p:nvSpPr>
        <p:spPr>
          <a:xfrm>
            <a:off x="5628877" y="582722"/>
            <a:ext cx="5610831"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مفهوم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636B8B46-9643-74CA-52E1-271C5F23B6B7}"/>
              </a:ext>
            </a:extLst>
          </p:cNvPr>
          <p:cNvSpPr/>
          <p:nvPr/>
        </p:nvSpPr>
        <p:spPr>
          <a:xfrm>
            <a:off x="7463663" y="2108929"/>
            <a:ext cx="3472425"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lang="fa-IR" sz="2800" b="1" dirty="0">
                <a:ln w="0"/>
                <a:solidFill>
                  <a:srgbClr val="FFC000"/>
                </a:solidFill>
                <a:latin typeface="IRANSans" panose="020B0506030804020204" pitchFamily="34" charset="-78"/>
                <a:cs typeface="IRANSans" panose="020B0506030804020204" pitchFamily="34" charset="-78"/>
              </a:rPr>
              <a:t>چیزی که طبیعی نیست</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4" name="Rectangle 3">
            <a:extLst>
              <a:ext uri="{FF2B5EF4-FFF2-40B4-BE49-F238E27FC236}">
                <a16:creationId xmlns:a16="http://schemas.microsoft.com/office/drawing/2014/main" id="{30A565CB-D5B4-3C2F-0937-3A38AF2D111D}"/>
              </a:ext>
            </a:extLst>
          </p:cNvPr>
          <p:cNvSpPr/>
          <p:nvPr/>
        </p:nvSpPr>
        <p:spPr>
          <a:xfrm>
            <a:off x="6828874" y="2890391"/>
            <a:ext cx="4107214"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lang="fa-IR" sz="2800" b="1" dirty="0">
                <a:ln w="0"/>
                <a:solidFill>
                  <a:srgbClr val="FFC000"/>
                </a:solidFill>
                <a:latin typeface="IRANSans" panose="020B0506030804020204" pitchFamily="34" charset="-78"/>
                <a:cs typeface="IRANSans" panose="020B0506030804020204" pitchFamily="34" charset="-78"/>
              </a:rPr>
              <a:t>میتواند تفکر کند و یاد بگیرد</a:t>
            </a:r>
            <a:endParaRPr lang="en-US" sz="2800" b="1" dirty="0">
              <a:ln w="0"/>
              <a:solidFill>
                <a:srgbClr val="FFC000"/>
              </a:solidFill>
              <a:latin typeface="IRANSans" panose="020B0506030804020204" pitchFamily="34" charset="-78"/>
              <a:cs typeface="IRANSans" panose="020B0506030804020204" pitchFamily="34" charset="-78"/>
            </a:endParaRPr>
          </a:p>
        </p:txBody>
      </p:sp>
      <p:sp>
        <p:nvSpPr>
          <p:cNvPr id="5" name="Rectangle 4">
            <a:extLst>
              <a:ext uri="{FF2B5EF4-FFF2-40B4-BE49-F238E27FC236}">
                <a16:creationId xmlns:a16="http://schemas.microsoft.com/office/drawing/2014/main" id="{2C8A3BF8-ADEB-8390-89BE-D427B539CFFF}"/>
              </a:ext>
            </a:extLst>
          </p:cNvPr>
          <p:cNvSpPr/>
          <p:nvPr/>
        </p:nvSpPr>
        <p:spPr>
          <a:xfrm>
            <a:off x="5328286" y="4920104"/>
            <a:ext cx="3722494"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Artificial Intelligence (AI)</a:t>
            </a:r>
            <a:endParaRPr kumimoji="0" lang="en-US" sz="1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1D8EF8E6-62E8-95E5-7773-328966529B64}"/>
              </a:ext>
            </a:extLst>
          </p:cNvPr>
          <p:cNvPicPr>
            <a:picLocks noChangeAspect="1"/>
          </p:cNvPicPr>
          <p:nvPr/>
        </p:nvPicPr>
        <p:blipFill>
          <a:blip r:embed="rId3"/>
          <a:stretch>
            <a:fillRect/>
          </a:stretch>
        </p:blipFill>
        <p:spPr>
          <a:xfrm>
            <a:off x="1004899" y="1975613"/>
            <a:ext cx="3638817" cy="363881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7" name="Rectangle 6">
            <a:extLst>
              <a:ext uri="{FF2B5EF4-FFF2-40B4-BE49-F238E27FC236}">
                <a16:creationId xmlns:a16="http://schemas.microsoft.com/office/drawing/2014/main" id="{5ADB2071-DD0D-3616-C3E9-5696B824B570}"/>
              </a:ext>
            </a:extLst>
          </p:cNvPr>
          <p:cNvSpPr/>
          <p:nvPr/>
        </p:nvSpPr>
        <p:spPr>
          <a:xfrm>
            <a:off x="6272632" y="3671853"/>
            <a:ext cx="466345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lang="fa-IR" sz="2800" b="1" dirty="0">
                <a:ln w="0"/>
                <a:solidFill>
                  <a:srgbClr val="FFC000"/>
                </a:solidFill>
                <a:latin typeface="IRANSans" panose="020B0506030804020204" pitchFamily="34" charset="-78"/>
                <a:cs typeface="IRANSans" panose="020B0506030804020204" pitchFamily="34" charset="-78"/>
              </a:rPr>
              <a:t>ببیند، بخواند، بشنود و ارتقا یابد</a:t>
            </a:r>
            <a:endParaRPr lang="en-US" sz="2800" b="1" dirty="0">
              <a:ln w="0"/>
              <a:solidFill>
                <a:srgbClr val="FFC000"/>
              </a:solidFill>
              <a:latin typeface="IRANSans" panose="020B0506030804020204" pitchFamily="34" charset="-78"/>
              <a:cs typeface="IRANSans" panose="020B0506030804020204" pitchFamily="34" charset="-78"/>
            </a:endParaRPr>
          </a:p>
        </p:txBody>
      </p:sp>
    </p:spTree>
    <p:extLst>
      <p:ext uri="{BB962C8B-B14F-4D97-AF65-F5344CB8AC3E}">
        <p14:creationId xmlns:p14="http://schemas.microsoft.com/office/powerpoint/2010/main" val="42945100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F8EECFB-2CF7-14E1-6E76-4C2ECC20962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F4C9DFB-4AEE-A1FC-B4E3-89919436F72A}"/>
              </a:ext>
            </a:extLst>
          </p:cNvPr>
          <p:cNvSpPr/>
          <p:nvPr/>
        </p:nvSpPr>
        <p:spPr>
          <a:xfrm>
            <a:off x="5466974" y="582722"/>
            <a:ext cx="5772734"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تکنیک پرامپت نویسی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one</a:t>
            </a:r>
          </a:p>
        </p:txBody>
      </p:sp>
      <p:sp>
        <p:nvSpPr>
          <p:cNvPr id="4" name="Rectangle 3">
            <a:extLst>
              <a:ext uri="{FF2B5EF4-FFF2-40B4-BE49-F238E27FC236}">
                <a16:creationId xmlns:a16="http://schemas.microsoft.com/office/drawing/2014/main" id="{D42EE96D-53D2-ACA6-A2C5-07C3BDCA6BDD}"/>
              </a:ext>
            </a:extLst>
          </p:cNvPr>
          <p:cNvSpPr/>
          <p:nvPr/>
        </p:nvSpPr>
        <p:spPr>
          <a:xfrm>
            <a:off x="7706368" y="2722384"/>
            <a:ext cx="3533340"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تکنیک </a:t>
            </a:r>
            <a:r>
              <a:rPr lang="en-US" sz="2400" b="1" dirty="0">
                <a:ln w="0"/>
                <a:solidFill>
                  <a:srgbClr val="FFC000"/>
                </a:solidFill>
                <a:latin typeface="IRANSans" panose="020B0506030804020204" pitchFamily="34" charset="-78"/>
                <a:cs typeface="IRANSans" panose="020B0506030804020204" pitchFamily="34" charset="-78"/>
              </a:rPr>
              <a:t>one-shot learning</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429CAE52-4909-FD40-D261-880201BD157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
        <p:nvSpPr>
          <p:cNvPr id="3" name="Rectangle 2">
            <a:extLst>
              <a:ext uri="{FF2B5EF4-FFF2-40B4-BE49-F238E27FC236}">
                <a16:creationId xmlns:a16="http://schemas.microsoft.com/office/drawing/2014/main" id="{2591B7D8-E55C-DC18-DB7B-A6ADA29E689D}"/>
              </a:ext>
            </a:extLst>
          </p:cNvPr>
          <p:cNvSpPr/>
          <p:nvPr/>
        </p:nvSpPr>
        <p:spPr>
          <a:xfrm>
            <a:off x="8628896" y="3535453"/>
            <a:ext cx="2475358"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prstClr val="white"/>
                </a:solidFill>
                <a:latin typeface="IRANSans" panose="020B0506030804020204" pitchFamily="34" charset="-78"/>
                <a:cs typeface="IRANSans" panose="020B0506030804020204" pitchFamily="34" charset="-78"/>
              </a:rPr>
              <a:t>تک مثالی کار کردن</a:t>
            </a:r>
            <a:endPar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
        <p:nvSpPr>
          <p:cNvPr id="6" name="Rectangle 5">
            <a:extLst>
              <a:ext uri="{FF2B5EF4-FFF2-40B4-BE49-F238E27FC236}">
                <a16:creationId xmlns:a16="http://schemas.microsoft.com/office/drawing/2014/main" id="{6F035B08-0C6E-EC40-C12E-956D2951813A}"/>
              </a:ext>
            </a:extLst>
          </p:cNvPr>
          <p:cNvSpPr/>
          <p:nvPr/>
        </p:nvSpPr>
        <p:spPr>
          <a:xfrm>
            <a:off x="7564502" y="4348522"/>
            <a:ext cx="3539752" cy="473206"/>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b="1" dirty="0">
                <a:ln w="0"/>
                <a:solidFill>
                  <a:prstClr val="white"/>
                </a:solidFill>
                <a:latin typeface="IRANSans" panose="020B0506030804020204" pitchFamily="34" charset="-78"/>
                <a:cs typeface="IRANSans" panose="020B0506030804020204" pitchFamily="34" charset="-78"/>
              </a:rPr>
              <a:t>مثل کتاب هری پاتر یک کتاب بنویس</a:t>
            </a:r>
            <a:endParaRPr kumimoji="0" lang="fa-IR"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3527375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2DBF8FD-35E0-AC4D-9233-B63D0B9D8E71}"/>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F4C5FCC-FF8B-9230-BB22-26AFFD6BE11B}"/>
              </a:ext>
            </a:extLst>
          </p:cNvPr>
          <p:cNvSpPr/>
          <p:nvPr/>
        </p:nvSpPr>
        <p:spPr>
          <a:xfrm>
            <a:off x="5362458" y="582722"/>
            <a:ext cx="5877250"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تکنیک پرامپت نویسی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zero</a:t>
            </a:r>
          </a:p>
        </p:txBody>
      </p:sp>
      <p:sp>
        <p:nvSpPr>
          <p:cNvPr id="4" name="Rectangle 3">
            <a:extLst>
              <a:ext uri="{FF2B5EF4-FFF2-40B4-BE49-F238E27FC236}">
                <a16:creationId xmlns:a16="http://schemas.microsoft.com/office/drawing/2014/main" id="{B286BE36-B01D-DB8E-3F01-C81CD0DD6776}"/>
              </a:ext>
            </a:extLst>
          </p:cNvPr>
          <p:cNvSpPr/>
          <p:nvPr/>
        </p:nvSpPr>
        <p:spPr>
          <a:xfrm>
            <a:off x="7610188" y="2722384"/>
            <a:ext cx="3629520"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تکنیک </a:t>
            </a:r>
            <a:r>
              <a:rPr lang="en-US" sz="2400" b="1" dirty="0">
                <a:ln w="0"/>
                <a:solidFill>
                  <a:srgbClr val="FFC000"/>
                </a:solidFill>
                <a:latin typeface="IRANSans" panose="020B0506030804020204" pitchFamily="34" charset="-78"/>
                <a:cs typeface="IRANSans" panose="020B0506030804020204" pitchFamily="34" charset="-78"/>
              </a:rPr>
              <a:t>zero-shot learning</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BCC2A07F-9BE5-EA26-6A48-2426EFD1F99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
        <p:nvSpPr>
          <p:cNvPr id="3" name="Rectangle 2">
            <a:extLst>
              <a:ext uri="{FF2B5EF4-FFF2-40B4-BE49-F238E27FC236}">
                <a16:creationId xmlns:a16="http://schemas.microsoft.com/office/drawing/2014/main" id="{C4883729-5863-E7F0-4588-0C168B125692}"/>
              </a:ext>
            </a:extLst>
          </p:cNvPr>
          <p:cNvSpPr/>
          <p:nvPr/>
        </p:nvSpPr>
        <p:spPr>
          <a:xfrm>
            <a:off x="7745641" y="3535453"/>
            <a:ext cx="3358613"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en-US" sz="2400" b="1" dirty="0">
                <a:ln w="0"/>
                <a:solidFill>
                  <a:prstClr val="white"/>
                </a:solidFill>
                <a:latin typeface="IRANSans" panose="020B0506030804020204" pitchFamily="34" charset="-78"/>
                <a:cs typeface="IRANSans" panose="020B0506030804020204" pitchFamily="34" charset="-78"/>
              </a:rPr>
              <a:t>Prompt with Algorithm</a:t>
            </a:r>
            <a:endPar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722794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34F795E-B917-FDD6-CD5F-DFFFB149DDE5}"/>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65C06778-2319-9018-14A1-BC0D869D531F}"/>
              </a:ext>
            </a:extLst>
          </p:cNvPr>
          <p:cNvSpPr/>
          <p:nvPr/>
        </p:nvSpPr>
        <p:spPr>
          <a:xfrm>
            <a:off x="7134545" y="582722"/>
            <a:ext cx="410516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مفهوم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iteration</a:t>
            </a:r>
          </a:p>
        </p:txBody>
      </p:sp>
      <p:sp>
        <p:nvSpPr>
          <p:cNvPr id="4" name="Rectangle 3">
            <a:extLst>
              <a:ext uri="{FF2B5EF4-FFF2-40B4-BE49-F238E27FC236}">
                <a16:creationId xmlns:a16="http://schemas.microsoft.com/office/drawing/2014/main" id="{4F5D41EA-E2A8-E1A2-0C5B-030EE8EF20E3}"/>
              </a:ext>
            </a:extLst>
          </p:cNvPr>
          <p:cNvSpPr/>
          <p:nvPr/>
        </p:nvSpPr>
        <p:spPr>
          <a:xfrm>
            <a:off x="7427446" y="2509279"/>
            <a:ext cx="3812262"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فرآیند تکرار مداوم دستورالعمل</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F442E871-9F06-81B1-D914-33E7F4D40BB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
        <p:nvSpPr>
          <p:cNvPr id="7" name="Arrow: Curved Left 6">
            <a:extLst>
              <a:ext uri="{FF2B5EF4-FFF2-40B4-BE49-F238E27FC236}">
                <a16:creationId xmlns:a16="http://schemas.microsoft.com/office/drawing/2014/main" id="{C7D87A05-2678-90EA-0E9C-5DC0339A5973}"/>
              </a:ext>
            </a:extLst>
          </p:cNvPr>
          <p:cNvSpPr/>
          <p:nvPr/>
        </p:nvSpPr>
        <p:spPr>
          <a:xfrm rot="20144916">
            <a:off x="10488708" y="3817991"/>
            <a:ext cx="490700" cy="815789"/>
          </a:xfrm>
          <a:prstGeom prst="curvedLef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solidFill>
                <a:schemeClr val="tx1"/>
              </a:solidFill>
            </a:endParaRPr>
          </a:p>
        </p:txBody>
      </p:sp>
      <p:sp>
        <p:nvSpPr>
          <p:cNvPr id="8" name="Rectangle 7">
            <a:extLst>
              <a:ext uri="{FF2B5EF4-FFF2-40B4-BE49-F238E27FC236}">
                <a16:creationId xmlns:a16="http://schemas.microsoft.com/office/drawing/2014/main" id="{8718ADD9-CCD2-464C-8AB5-69CA51A62C6C}"/>
              </a:ext>
            </a:extLst>
          </p:cNvPr>
          <p:cNvSpPr/>
          <p:nvPr/>
        </p:nvSpPr>
        <p:spPr>
          <a:xfrm>
            <a:off x="9333577" y="3613134"/>
            <a:ext cx="840295" cy="473206"/>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b="1" dirty="0">
                <a:ln w="0"/>
                <a:solidFill>
                  <a:schemeClr val="bg1"/>
                </a:solidFill>
                <a:latin typeface="IRANSans" panose="020B0506030804020204" pitchFamily="34" charset="-78"/>
                <a:cs typeface="IRANSans" panose="020B0506030804020204" pitchFamily="34" charset="-78"/>
              </a:rPr>
              <a:t>پرامپت</a:t>
            </a:r>
            <a:endParaRPr kumimoji="0" lang="fa-IR"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
        <p:nvSpPr>
          <p:cNvPr id="9" name="Rectangle 8">
            <a:extLst>
              <a:ext uri="{FF2B5EF4-FFF2-40B4-BE49-F238E27FC236}">
                <a16:creationId xmlns:a16="http://schemas.microsoft.com/office/drawing/2014/main" id="{AF388A05-15D9-85C3-A423-EB482BF395BA}"/>
              </a:ext>
            </a:extLst>
          </p:cNvPr>
          <p:cNvSpPr/>
          <p:nvPr/>
        </p:nvSpPr>
        <p:spPr>
          <a:xfrm>
            <a:off x="9991602" y="4698560"/>
            <a:ext cx="702436" cy="473206"/>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b="1" dirty="0">
                <a:ln w="0"/>
                <a:solidFill>
                  <a:schemeClr val="bg1"/>
                </a:solidFill>
                <a:latin typeface="IRANSans" panose="020B0506030804020204" pitchFamily="34" charset="-78"/>
                <a:cs typeface="IRANSans" panose="020B0506030804020204" pitchFamily="34" charset="-78"/>
              </a:rPr>
              <a:t>نتیجه</a:t>
            </a:r>
            <a:endParaRPr kumimoji="0" lang="fa-IR"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
        <p:nvSpPr>
          <p:cNvPr id="10" name="Arrow: Curved Left 9">
            <a:extLst>
              <a:ext uri="{FF2B5EF4-FFF2-40B4-BE49-F238E27FC236}">
                <a16:creationId xmlns:a16="http://schemas.microsoft.com/office/drawing/2014/main" id="{70083535-D8F4-105D-F08A-D44B6A4E4DF2}"/>
              </a:ext>
            </a:extLst>
          </p:cNvPr>
          <p:cNvSpPr/>
          <p:nvPr/>
        </p:nvSpPr>
        <p:spPr>
          <a:xfrm rot="4098866">
            <a:off x="9627784" y="5142579"/>
            <a:ext cx="490700" cy="815789"/>
          </a:xfrm>
          <a:prstGeom prst="curvedLef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29B10685-8146-9B9F-B201-97E74918682E}"/>
              </a:ext>
            </a:extLst>
          </p:cNvPr>
          <p:cNvSpPr/>
          <p:nvPr/>
        </p:nvSpPr>
        <p:spPr>
          <a:xfrm>
            <a:off x="8599607" y="4935162"/>
            <a:ext cx="793807" cy="473206"/>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b="1" dirty="0">
                <a:ln w="0"/>
                <a:solidFill>
                  <a:schemeClr val="bg1"/>
                </a:solidFill>
                <a:latin typeface="IRANSans" panose="020B0506030804020204" pitchFamily="34" charset="-78"/>
                <a:cs typeface="IRANSans" panose="020B0506030804020204" pitchFamily="34" charset="-78"/>
              </a:rPr>
              <a:t>ارزیابی</a:t>
            </a:r>
            <a:endParaRPr kumimoji="0" lang="fa-IR"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
        <p:nvSpPr>
          <p:cNvPr id="12" name="Arrow: Curved Left 11">
            <a:extLst>
              <a:ext uri="{FF2B5EF4-FFF2-40B4-BE49-F238E27FC236}">
                <a16:creationId xmlns:a16="http://schemas.microsoft.com/office/drawing/2014/main" id="{008B63F3-B782-5434-4048-70B4EF45E030}"/>
              </a:ext>
            </a:extLst>
          </p:cNvPr>
          <p:cNvSpPr/>
          <p:nvPr/>
        </p:nvSpPr>
        <p:spPr>
          <a:xfrm rot="9917038">
            <a:off x="8013338" y="4527267"/>
            <a:ext cx="490700" cy="815789"/>
          </a:xfrm>
          <a:prstGeom prst="curvedLef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solidFill>
                <a:schemeClr val="tx1"/>
              </a:solidFill>
            </a:endParaRPr>
          </a:p>
        </p:txBody>
      </p:sp>
      <p:sp>
        <p:nvSpPr>
          <p:cNvPr id="13" name="Rectangle 12">
            <a:extLst>
              <a:ext uri="{FF2B5EF4-FFF2-40B4-BE49-F238E27FC236}">
                <a16:creationId xmlns:a16="http://schemas.microsoft.com/office/drawing/2014/main" id="{964CB3D2-9D00-A7A6-9A32-6DE8C409F69C}"/>
              </a:ext>
            </a:extLst>
          </p:cNvPr>
          <p:cNvSpPr/>
          <p:nvPr/>
        </p:nvSpPr>
        <p:spPr>
          <a:xfrm>
            <a:off x="8399064" y="4241718"/>
            <a:ext cx="649537" cy="473206"/>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b="1" dirty="0">
                <a:ln w="0"/>
                <a:solidFill>
                  <a:schemeClr val="bg1"/>
                </a:solidFill>
                <a:latin typeface="IRANSans" panose="020B0506030804020204" pitchFamily="34" charset="-78"/>
                <a:cs typeface="IRANSans" panose="020B0506030804020204" pitchFamily="34" charset="-78"/>
              </a:rPr>
              <a:t>بهبود</a:t>
            </a:r>
            <a:endParaRPr kumimoji="0" lang="fa-IR"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
        <p:nvSpPr>
          <p:cNvPr id="16" name="Arrow: Curved Left 15">
            <a:extLst>
              <a:ext uri="{FF2B5EF4-FFF2-40B4-BE49-F238E27FC236}">
                <a16:creationId xmlns:a16="http://schemas.microsoft.com/office/drawing/2014/main" id="{1B6206BE-1FB5-84DC-B144-90E344CF267F}"/>
              </a:ext>
            </a:extLst>
          </p:cNvPr>
          <p:cNvSpPr/>
          <p:nvPr/>
        </p:nvSpPr>
        <p:spPr>
          <a:xfrm rot="13687980">
            <a:off x="8543162" y="3468628"/>
            <a:ext cx="490700" cy="815789"/>
          </a:xfrm>
          <a:prstGeom prst="curvedLeftArrow">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90145773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DF569BB3-0DFA-87FE-607D-4CA6384E307F}"/>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2C3047CB-0147-D618-3CBB-4955556571EF}"/>
              </a:ext>
            </a:extLst>
          </p:cNvPr>
          <p:cNvSpPr/>
          <p:nvPr/>
        </p:nvSpPr>
        <p:spPr>
          <a:xfrm>
            <a:off x="7866669" y="582722"/>
            <a:ext cx="337303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تفکر زنجیره ای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D8524EC8-6BEC-E89C-966B-9BADC6A24186}"/>
              </a:ext>
            </a:extLst>
          </p:cNvPr>
          <p:cNvSpPr/>
          <p:nvPr/>
        </p:nvSpPr>
        <p:spPr>
          <a:xfrm>
            <a:off x="7366646" y="2722384"/>
            <a:ext cx="4025462"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معکوس کار کنیم برای درک بهتر</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B4942B00-7077-40BD-570C-EA98387FF7C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5020" y="2462441"/>
            <a:ext cx="6115050" cy="3208721"/>
          </a:xfrm>
          <a:prstGeom prst="rect">
            <a:avLst/>
          </a:prstGeom>
          <a:ln>
            <a:noFill/>
          </a:ln>
          <a:effectLst>
            <a:softEdge rad="112500"/>
          </a:effectLst>
        </p:spPr>
      </p:pic>
    </p:spTree>
    <p:extLst>
      <p:ext uri="{BB962C8B-B14F-4D97-AF65-F5344CB8AC3E}">
        <p14:creationId xmlns:p14="http://schemas.microsoft.com/office/powerpoint/2010/main" val="367464529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AEAF8879-AFCF-0DFD-E94F-774179F09B23}"/>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5BB02E8-7D41-8D4B-09B5-5BA2D4A7DB88}"/>
              </a:ext>
            </a:extLst>
          </p:cNvPr>
          <p:cNvSpPr/>
          <p:nvPr/>
        </p:nvSpPr>
        <p:spPr>
          <a:xfrm>
            <a:off x="4285560" y="582722"/>
            <a:ext cx="695414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عامل هوش مصنوعی چیست؟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455F2210-0DEC-AD9F-5657-8A8AA1237241}"/>
              </a:ext>
            </a:extLst>
          </p:cNvPr>
          <p:cNvSpPr/>
          <p:nvPr/>
        </p:nvSpPr>
        <p:spPr>
          <a:xfrm>
            <a:off x="8195170" y="2713419"/>
            <a:ext cx="2892138"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مفهوم کامل </a:t>
            </a:r>
            <a:r>
              <a:rPr lang="en-US" sz="2400" b="1" dirty="0">
                <a:ln w="0"/>
                <a:solidFill>
                  <a:srgbClr val="FFC000"/>
                </a:solidFill>
                <a:latin typeface="IRANSans" panose="020B0506030804020204" pitchFamily="34" charset="-78"/>
                <a:cs typeface="IRANSans" panose="020B0506030804020204" pitchFamily="34" charset="-78"/>
              </a:rPr>
              <a:t>Ai Agent</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708E2972-F2DC-852C-21A7-6C8B8A555D3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30349" y="2462441"/>
            <a:ext cx="5704392" cy="3208721"/>
          </a:xfrm>
          <a:prstGeom prst="rect">
            <a:avLst/>
          </a:prstGeom>
          <a:ln>
            <a:noFill/>
          </a:ln>
          <a:effectLst>
            <a:softEdge rad="112500"/>
          </a:effectLst>
        </p:spPr>
      </p:pic>
      <p:sp>
        <p:nvSpPr>
          <p:cNvPr id="3" name="Rectangle 2">
            <a:extLst>
              <a:ext uri="{FF2B5EF4-FFF2-40B4-BE49-F238E27FC236}">
                <a16:creationId xmlns:a16="http://schemas.microsoft.com/office/drawing/2014/main" id="{967294E3-BA47-1DBA-910D-6F199F63F4AF}"/>
              </a:ext>
            </a:extLst>
          </p:cNvPr>
          <p:cNvSpPr/>
          <p:nvPr/>
        </p:nvSpPr>
        <p:spPr>
          <a:xfrm>
            <a:off x="8049296" y="3429000"/>
            <a:ext cx="3038012"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chemeClr val="bg1"/>
                </a:solidFill>
                <a:latin typeface="IRANSans" panose="020B0506030804020204" pitchFamily="34" charset="-78"/>
                <a:cs typeface="IRANSans" panose="020B0506030804020204" pitchFamily="34" charset="-78"/>
              </a:rPr>
              <a:t>سیستم های خودگردان</a:t>
            </a:r>
            <a:endPar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19928180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0046B4B8-4504-954F-F9C7-A6A512A4CF5F}"/>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3BA6C643-E63B-C736-972F-B1C721E5BD87}"/>
              </a:ext>
            </a:extLst>
          </p:cNvPr>
          <p:cNvSpPr/>
          <p:nvPr/>
        </p:nvSpPr>
        <p:spPr>
          <a:xfrm>
            <a:off x="6037643" y="582722"/>
            <a:ext cx="5202065"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بخش های یک عامل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ai</a:t>
            </a:r>
          </a:p>
        </p:txBody>
      </p:sp>
      <p:sp>
        <p:nvSpPr>
          <p:cNvPr id="4" name="Rectangle 3">
            <a:extLst>
              <a:ext uri="{FF2B5EF4-FFF2-40B4-BE49-F238E27FC236}">
                <a16:creationId xmlns:a16="http://schemas.microsoft.com/office/drawing/2014/main" id="{66A26A5F-3188-9150-5BA2-51B9E68E394F}"/>
              </a:ext>
            </a:extLst>
          </p:cNvPr>
          <p:cNvSpPr/>
          <p:nvPr/>
        </p:nvSpPr>
        <p:spPr>
          <a:xfrm>
            <a:off x="7344864" y="2641702"/>
            <a:ext cx="3796232" cy="2262158"/>
          </a:xfrm>
          <a:prstGeom prst="rect">
            <a:avLst/>
          </a:prstGeom>
          <a:noFill/>
        </p:spPr>
        <p:txBody>
          <a:bodyPr wrap="none" lIns="91440" tIns="45720" rIns="91440" bIns="45720">
            <a:spAutoFit/>
          </a:bodyPr>
          <a:lstStyle/>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lang="fa-IR" sz="2400" b="1" dirty="0">
                <a:ln w="0"/>
                <a:solidFill>
                  <a:schemeClr val="bg1"/>
                </a:solidFill>
                <a:latin typeface="IRANSans" panose="020B0506030804020204" pitchFamily="34" charset="-78"/>
                <a:cs typeface="IRANSans" panose="020B0506030804020204" pitchFamily="34" charset="-78"/>
              </a:rPr>
              <a:t>ادراک یا </a:t>
            </a:r>
            <a:r>
              <a:rPr lang="en-US" sz="2400" b="1" dirty="0">
                <a:ln w="0"/>
                <a:solidFill>
                  <a:srgbClr val="FFC000"/>
                </a:solidFill>
                <a:latin typeface="IRANSans" panose="020B0506030804020204" pitchFamily="34" charset="-78"/>
                <a:cs typeface="IRANSans" panose="020B0506030804020204" pitchFamily="34" charset="-78"/>
              </a:rPr>
              <a:t>Perception</a:t>
            </a:r>
            <a:endParaRPr lang="fa-IR" sz="2400" b="1" dirty="0">
              <a:ln w="0"/>
              <a:solidFill>
                <a:srgbClr val="FFC000"/>
              </a:solidFill>
              <a:latin typeface="IRANSans" panose="020B0506030804020204" pitchFamily="34" charset="-78"/>
              <a:cs typeface="IRANSans" panose="020B0506030804020204" pitchFamily="34" charset="-78"/>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تصمیم‌گیری یا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Reasoning</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اقدام یا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Action</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یادگیری یا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Learning</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213D4B57-23C5-868A-232B-AD301522959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30349" y="2462441"/>
            <a:ext cx="5704392" cy="3208721"/>
          </a:xfrm>
          <a:prstGeom prst="rect">
            <a:avLst/>
          </a:prstGeom>
          <a:ln>
            <a:noFill/>
          </a:ln>
          <a:effectLst>
            <a:softEdge rad="112500"/>
          </a:effectLst>
        </p:spPr>
      </p:pic>
    </p:spTree>
    <p:extLst>
      <p:ext uri="{BB962C8B-B14F-4D97-AF65-F5344CB8AC3E}">
        <p14:creationId xmlns:p14="http://schemas.microsoft.com/office/powerpoint/2010/main" val="242108733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9DE9B639-E060-1441-9AE2-11762D83E61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D67974FC-24A7-FCD6-B7FB-3A20A66E19C0}"/>
              </a:ext>
            </a:extLst>
          </p:cNvPr>
          <p:cNvSpPr/>
          <p:nvPr/>
        </p:nvSpPr>
        <p:spPr>
          <a:xfrm>
            <a:off x="6654799" y="582722"/>
            <a:ext cx="458490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ایجنت واکنشی ساده</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41BCAACD-A4E4-6DAC-6991-730FF85DAEC7}"/>
              </a:ext>
            </a:extLst>
          </p:cNvPr>
          <p:cNvSpPr/>
          <p:nvPr/>
        </p:nvSpPr>
        <p:spPr>
          <a:xfrm>
            <a:off x="8004459" y="2613684"/>
            <a:ext cx="3129382"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 Simple Reflex Agent</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900CB78C-611A-3023-C201-75CD3E59217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8159" y="2462441"/>
            <a:ext cx="5448771" cy="3208721"/>
          </a:xfrm>
          <a:prstGeom prst="rect">
            <a:avLst/>
          </a:prstGeom>
          <a:ln>
            <a:noFill/>
          </a:ln>
          <a:effectLst>
            <a:softEdge rad="112500"/>
          </a:effectLst>
        </p:spPr>
      </p:pic>
      <p:sp>
        <p:nvSpPr>
          <p:cNvPr id="3" name="Rectangle 2">
            <a:extLst>
              <a:ext uri="{FF2B5EF4-FFF2-40B4-BE49-F238E27FC236}">
                <a16:creationId xmlns:a16="http://schemas.microsoft.com/office/drawing/2014/main" id="{405ACC44-DF12-D05C-A830-D898EA9DA23C}"/>
              </a:ext>
            </a:extLst>
          </p:cNvPr>
          <p:cNvSpPr/>
          <p:nvPr/>
        </p:nvSpPr>
        <p:spPr>
          <a:xfrm>
            <a:off x="6948101" y="3429000"/>
            <a:ext cx="4185740" cy="1169551"/>
          </a:xfrm>
          <a:prstGeom prst="rect">
            <a:avLst/>
          </a:prstGeom>
          <a:noFill/>
        </p:spPr>
        <p:txBody>
          <a:bodyPr wrap="square" lIns="91440" tIns="45720" rIns="91440" bIns="45720">
            <a:spAutoFit/>
          </a:bodyPr>
          <a:lstStyle/>
          <a:p>
            <a:pPr marR="0" lvl="0" algn="just" defTabSz="914400" rtl="1" eaLnBrk="1" fontAlgn="auto" latinLnBrk="0" hangingPunct="1">
              <a:lnSpc>
                <a:spcPct val="150000"/>
              </a:lnSpc>
              <a:spcBef>
                <a:spcPts val="0"/>
              </a:spcBef>
              <a:spcAft>
                <a:spcPts val="0"/>
              </a:spcAft>
              <a:buClrTx/>
              <a:buSzTx/>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این نوع ایجنت هوش مصنوعی تنها بر اساس وضعیت فعلی محیط، بدون در نظر گرفتن گذشته یا هدف مشخص، واکنش نشان می‌دهد.</a:t>
            </a:r>
          </a:p>
        </p:txBody>
      </p:sp>
    </p:spTree>
    <p:extLst>
      <p:ext uri="{BB962C8B-B14F-4D97-AF65-F5344CB8AC3E}">
        <p14:creationId xmlns:p14="http://schemas.microsoft.com/office/powerpoint/2010/main" val="217842269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C2B6AC0-2F35-C8DA-7CD1-5B14381E0FF0}"/>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DF1AA40D-7284-D3EF-0041-AF4B5AC6F9B0}"/>
              </a:ext>
            </a:extLst>
          </p:cNvPr>
          <p:cNvSpPr/>
          <p:nvPr/>
        </p:nvSpPr>
        <p:spPr>
          <a:xfrm>
            <a:off x="6654799" y="582722"/>
            <a:ext cx="458490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ایجنت مبتنی بر مدل</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CAD72AA7-BC20-F69E-C772-23566F7CF895}"/>
              </a:ext>
            </a:extLst>
          </p:cNvPr>
          <p:cNvSpPr/>
          <p:nvPr/>
        </p:nvSpPr>
        <p:spPr>
          <a:xfrm>
            <a:off x="7210972" y="2613684"/>
            <a:ext cx="3922869"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Model-Based Reflex Agent</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5A39CDE6-F004-546D-32DE-D9AA7D3E267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8159" y="2462441"/>
            <a:ext cx="5448771" cy="3208721"/>
          </a:xfrm>
          <a:prstGeom prst="rect">
            <a:avLst/>
          </a:prstGeom>
          <a:ln>
            <a:noFill/>
          </a:ln>
          <a:effectLst>
            <a:softEdge rad="112500"/>
          </a:effectLst>
        </p:spPr>
      </p:pic>
      <p:sp>
        <p:nvSpPr>
          <p:cNvPr id="3" name="Rectangle 2">
            <a:extLst>
              <a:ext uri="{FF2B5EF4-FFF2-40B4-BE49-F238E27FC236}">
                <a16:creationId xmlns:a16="http://schemas.microsoft.com/office/drawing/2014/main" id="{EEE278C2-E2B2-1C3B-8637-9B311E92FD5C}"/>
              </a:ext>
            </a:extLst>
          </p:cNvPr>
          <p:cNvSpPr/>
          <p:nvPr/>
        </p:nvSpPr>
        <p:spPr>
          <a:xfrm>
            <a:off x="6948101" y="3429000"/>
            <a:ext cx="4185740" cy="1908215"/>
          </a:xfrm>
          <a:prstGeom prst="rect">
            <a:avLst/>
          </a:prstGeom>
          <a:noFill/>
        </p:spPr>
        <p:txBody>
          <a:bodyPr wrap="square" lIns="91440" tIns="45720" rIns="91440" bIns="45720">
            <a:spAutoFit/>
          </a:bodyPr>
          <a:lstStyle/>
          <a:p>
            <a:pPr marR="0" lvl="0" algn="just" defTabSz="914400" rtl="1" eaLnBrk="1" fontAlgn="auto" latinLnBrk="0" hangingPunct="1">
              <a:lnSpc>
                <a:spcPct val="150000"/>
              </a:lnSpc>
              <a:spcBef>
                <a:spcPts val="0"/>
              </a:spcBef>
              <a:spcAft>
                <a:spcPts val="0"/>
              </a:spcAft>
              <a:buClrTx/>
              <a:buSzTx/>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این ایجنت‌ها علاوه‌بر ورودی‌های فعلی، یک مدل داخلی از وضعیت محیط دارند. آن‌ها می‌توانند پیش‌بینی کنند که اقداماتشان چه تاثیری بر محیط خواهد داشت و نسبت به آن تصمیم بگیرند.</a:t>
            </a:r>
          </a:p>
          <a:p>
            <a:pPr marR="0" lvl="0" algn="just" defTabSz="914400" rtl="1" eaLnBrk="1" fontAlgn="auto" latinLnBrk="0" hangingPunct="1">
              <a:lnSpc>
                <a:spcPct val="150000"/>
              </a:lnSpc>
              <a:spcBef>
                <a:spcPts val="0"/>
              </a:spcBef>
              <a:spcAft>
                <a:spcPts val="0"/>
              </a:spcAft>
              <a:buClrTx/>
              <a:buSzTx/>
              <a:tabLst/>
              <a:defRPr/>
            </a:pPr>
            <a:endPar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64983569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08DA060E-3C5A-21CC-FC0C-2BFE01C99258}"/>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0D02B242-20B9-CBE0-B473-1EBA8241A81E}"/>
              </a:ext>
            </a:extLst>
          </p:cNvPr>
          <p:cNvSpPr/>
          <p:nvPr/>
        </p:nvSpPr>
        <p:spPr>
          <a:xfrm>
            <a:off x="7249513" y="582722"/>
            <a:ext cx="3990195"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ایجنت هدف‌محور</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8AEEC4C1-5797-388C-74FB-5A005ADEEC19}"/>
              </a:ext>
            </a:extLst>
          </p:cNvPr>
          <p:cNvSpPr/>
          <p:nvPr/>
        </p:nvSpPr>
        <p:spPr>
          <a:xfrm>
            <a:off x="8418033" y="2613684"/>
            <a:ext cx="2715808"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Goal-Based Agent</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394B901B-22F1-A139-8CCE-BE05CA56E8F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8159" y="2462441"/>
            <a:ext cx="5448771" cy="3208721"/>
          </a:xfrm>
          <a:prstGeom prst="rect">
            <a:avLst/>
          </a:prstGeom>
          <a:ln>
            <a:noFill/>
          </a:ln>
          <a:effectLst>
            <a:softEdge rad="112500"/>
          </a:effectLst>
        </p:spPr>
      </p:pic>
      <p:sp>
        <p:nvSpPr>
          <p:cNvPr id="3" name="Rectangle 2">
            <a:extLst>
              <a:ext uri="{FF2B5EF4-FFF2-40B4-BE49-F238E27FC236}">
                <a16:creationId xmlns:a16="http://schemas.microsoft.com/office/drawing/2014/main" id="{A5EF4AF1-E468-4E5C-A01E-EE7704FD6CBA}"/>
              </a:ext>
            </a:extLst>
          </p:cNvPr>
          <p:cNvSpPr/>
          <p:nvPr/>
        </p:nvSpPr>
        <p:spPr>
          <a:xfrm>
            <a:off x="6948101" y="3429000"/>
            <a:ext cx="4185740" cy="2646878"/>
          </a:xfrm>
          <a:prstGeom prst="rect">
            <a:avLst/>
          </a:prstGeom>
          <a:noFill/>
        </p:spPr>
        <p:txBody>
          <a:bodyPr wrap="square" lIns="91440" tIns="45720" rIns="91440" bIns="45720">
            <a:spAutoFit/>
          </a:bodyPr>
          <a:lstStyle/>
          <a:p>
            <a:pPr marR="0" lvl="0" algn="just" defTabSz="914400" rtl="1" eaLnBrk="1" fontAlgn="auto" latinLnBrk="0" hangingPunct="1">
              <a:lnSpc>
                <a:spcPct val="150000"/>
              </a:lnSpc>
              <a:spcBef>
                <a:spcPts val="0"/>
              </a:spcBef>
              <a:spcAft>
                <a:spcPts val="0"/>
              </a:spcAft>
              <a:buClrTx/>
              <a:buSzTx/>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در این نوع ایجنت، تصمیم‌گیری بر اساس ورودی لحظه‌ای نیست، بلکه هدفی مشخص در نظر گرفته می‌شود. ایجنت، وضعیت‌های ممکن را ارزیابی می‌کند تا بهترین مسیر را برای رسیدن به هدفش پیدا کند.</a:t>
            </a:r>
          </a:p>
          <a:p>
            <a:pPr marR="0" lvl="0" algn="just" defTabSz="914400" rtl="1" eaLnBrk="1" fontAlgn="auto" latinLnBrk="0" hangingPunct="1">
              <a:lnSpc>
                <a:spcPct val="150000"/>
              </a:lnSpc>
              <a:spcBef>
                <a:spcPts val="0"/>
              </a:spcBef>
              <a:spcAft>
                <a:spcPts val="0"/>
              </a:spcAft>
              <a:buClrTx/>
              <a:buSzTx/>
              <a:tabLst/>
              <a:defRPr/>
            </a:pPr>
            <a:endPar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a:p>
            <a:pPr marR="0" lvl="0" algn="just" defTabSz="914400" rtl="1" eaLnBrk="1" fontAlgn="auto" latinLnBrk="0" hangingPunct="1">
              <a:lnSpc>
                <a:spcPct val="150000"/>
              </a:lnSpc>
              <a:spcBef>
                <a:spcPts val="0"/>
              </a:spcBef>
              <a:spcAft>
                <a:spcPts val="0"/>
              </a:spcAft>
              <a:buClrTx/>
              <a:buSzTx/>
              <a:tabLst/>
              <a:defRPr/>
            </a:pPr>
            <a:endPar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35074142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9D32E90-3E94-298F-46E2-FFEE5119E86C}"/>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6C3725D3-CACE-14E7-DC17-930554E86B6C}"/>
              </a:ext>
            </a:extLst>
          </p:cNvPr>
          <p:cNvSpPr/>
          <p:nvPr/>
        </p:nvSpPr>
        <p:spPr>
          <a:xfrm>
            <a:off x="7578129" y="582722"/>
            <a:ext cx="366157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ایجنت یادگیرنده</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C348A0F4-C6DA-8FF0-A8A0-FB76B4D988D6}"/>
              </a:ext>
            </a:extLst>
          </p:cNvPr>
          <p:cNvSpPr/>
          <p:nvPr/>
        </p:nvSpPr>
        <p:spPr>
          <a:xfrm>
            <a:off x="8813975" y="2613684"/>
            <a:ext cx="2319866"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Learning Agent</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8B19CE04-FD56-EE8E-185E-0D8A6274987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8159" y="2462441"/>
            <a:ext cx="5448771" cy="3208721"/>
          </a:xfrm>
          <a:prstGeom prst="rect">
            <a:avLst/>
          </a:prstGeom>
          <a:ln>
            <a:noFill/>
          </a:ln>
          <a:effectLst>
            <a:softEdge rad="112500"/>
          </a:effectLst>
        </p:spPr>
      </p:pic>
      <p:sp>
        <p:nvSpPr>
          <p:cNvPr id="3" name="Rectangle 2">
            <a:extLst>
              <a:ext uri="{FF2B5EF4-FFF2-40B4-BE49-F238E27FC236}">
                <a16:creationId xmlns:a16="http://schemas.microsoft.com/office/drawing/2014/main" id="{E5F244AD-D680-8BA3-66FD-2122B788346B}"/>
              </a:ext>
            </a:extLst>
          </p:cNvPr>
          <p:cNvSpPr/>
          <p:nvPr/>
        </p:nvSpPr>
        <p:spPr>
          <a:xfrm>
            <a:off x="6948101" y="3429000"/>
            <a:ext cx="4185740" cy="1538883"/>
          </a:xfrm>
          <a:prstGeom prst="rect">
            <a:avLst/>
          </a:prstGeom>
          <a:noFill/>
        </p:spPr>
        <p:txBody>
          <a:bodyPr wrap="square" lIns="91440" tIns="45720" rIns="91440" bIns="45720">
            <a:spAutoFit/>
          </a:bodyPr>
          <a:lstStyle/>
          <a:p>
            <a:pPr marR="0" lvl="0" algn="just" defTabSz="914400" rtl="1" eaLnBrk="1" fontAlgn="auto" latinLnBrk="0" hangingPunct="1">
              <a:lnSpc>
                <a:spcPct val="150000"/>
              </a:lnSpc>
              <a:spcBef>
                <a:spcPts val="0"/>
              </a:spcBef>
              <a:spcAft>
                <a:spcPts val="0"/>
              </a:spcAft>
              <a:buClrTx/>
              <a:buSzTx/>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پیشرفته‌ترین نوع ایجنت هوش مصنوعی، ایجنتی است که در طول زمان، از تجربه‌ها یاد می‌گیرد و عملکرد خود را بهبود می‌دهد.</a:t>
            </a:r>
          </a:p>
          <a:p>
            <a:pPr marR="0" lvl="0" algn="just" defTabSz="914400" rtl="1" eaLnBrk="1" fontAlgn="auto" latinLnBrk="0" hangingPunct="1">
              <a:lnSpc>
                <a:spcPct val="150000"/>
              </a:lnSpc>
              <a:spcBef>
                <a:spcPts val="0"/>
              </a:spcBef>
              <a:spcAft>
                <a:spcPts val="0"/>
              </a:spcAft>
              <a:buClrTx/>
              <a:buSzTx/>
              <a:tabLst/>
              <a:defRPr/>
            </a:pPr>
            <a:endPar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239885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1DEF2E29-B358-931E-9A6A-F569D417B5A8}"/>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1889385-F0A1-7562-226F-01D07AFC0D83}"/>
              </a:ext>
            </a:extLst>
          </p:cNvPr>
          <p:cNvSpPr/>
          <p:nvPr/>
        </p:nvSpPr>
        <p:spPr>
          <a:xfrm>
            <a:off x="7118577" y="609616"/>
            <a:ext cx="3975768" cy="76944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انواع کامپیوتر ها</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pic>
        <p:nvPicPr>
          <p:cNvPr id="1030" name="Picture 6" descr="Download Laptop PNG Image for Free">
            <a:extLst>
              <a:ext uri="{FF2B5EF4-FFF2-40B4-BE49-F238E27FC236}">
                <a16:creationId xmlns:a16="http://schemas.microsoft.com/office/drawing/2014/main" id="{605AC89F-5686-D3A7-3A48-143FEDF1AD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786" y="2439518"/>
            <a:ext cx="4711792" cy="352344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omputer schaltet sich ein, aber keine Anzeige: Fehlerbehebung bei  Anzeigeproblemen | Dell Deutschland">
            <a:extLst>
              <a:ext uri="{FF2B5EF4-FFF2-40B4-BE49-F238E27FC236}">
                <a16:creationId xmlns:a16="http://schemas.microsoft.com/office/drawing/2014/main" id="{F8FBBD7B-B62A-4A16-90DF-C23351500B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20119" y="2528051"/>
            <a:ext cx="4916491" cy="307280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A2AD629-8F3B-1A45-C9E1-4EC375134C55}"/>
              </a:ext>
            </a:extLst>
          </p:cNvPr>
          <p:cNvSpPr/>
          <p:nvPr/>
        </p:nvSpPr>
        <p:spPr>
          <a:xfrm>
            <a:off x="1552008" y="1967771"/>
            <a:ext cx="1321195"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Lap Top</a:t>
            </a:r>
            <a:endParaRPr kumimoji="0" lang="en-US" sz="1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4" name="Rectangle 3">
            <a:extLst>
              <a:ext uri="{FF2B5EF4-FFF2-40B4-BE49-F238E27FC236}">
                <a16:creationId xmlns:a16="http://schemas.microsoft.com/office/drawing/2014/main" id="{285383A7-FFAD-3A32-5D78-12454E023D91}"/>
              </a:ext>
            </a:extLst>
          </p:cNvPr>
          <p:cNvSpPr/>
          <p:nvPr/>
        </p:nvSpPr>
        <p:spPr>
          <a:xfrm>
            <a:off x="7634287" y="1967771"/>
            <a:ext cx="2449517" cy="461665"/>
          </a:xfrm>
          <a:prstGeom prst="rect">
            <a:avLst/>
          </a:prstGeom>
          <a:noFill/>
        </p:spPr>
        <p:txBody>
          <a:bodyPr wrap="none" lIns="91440" tIns="45720" rIns="91440" bIns="45720">
            <a:spAutoFit/>
          </a:bodyPr>
          <a:lstStyle/>
          <a:p>
            <a:pPr lvl="0" algn="ctr">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PC </a:t>
            </a:r>
            <a:r>
              <a:rPr lang="en-US" dirty="0">
                <a:solidFill>
                  <a:schemeClr val="bg1"/>
                </a:solidFill>
              </a:rPr>
              <a:t>Personal computer</a:t>
            </a:r>
            <a:endParaRPr kumimoji="0" lang="en-US" sz="1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409724132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E7DC603-D1AF-9160-CE38-463511F3925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8BE42A9-2577-626D-6278-6C26C5804287}"/>
              </a:ext>
            </a:extLst>
          </p:cNvPr>
          <p:cNvSpPr/>
          <p:nvPr/>
        </p:nvSpPr>
        <p:spPr>
          <a:xfrm>
            <a:off x="7480345" y="582722"/>
            <a:ext cx="375936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ایجنت سودمحور</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ECA6EF03-035F-5515-547E-70FA3181CCF2}"/>
              </a:ext>
            </a:extLst>
          </p:cNvPr>
          <p:cNvSpPr/>
          <p:nvPr/>
        </p:nvSpPr>
        <p:spPr>
          <a:xfrm>
            <a:off x="8240100" y="2613684"/>
            <a:ext cx="2893741"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Utility-Based Agent</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4BCC588B-A229-BC72-9D85-D0EF82F3D48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8159" y="2462441"/>
            <a:ext cx="5448771" cy="3208721"/>
          </a:xfrm>
          <a:prstGeom prst="rect">
            <a:avLst/>
          </a:prstGeom>
          <a:ln>
            <a:noFill/>
          </a:ln>
          <a:effectLst>
            <a:softEdge rad="112500"/>
          </a:effectLst>
        </p:spPr>
      </p:pic>
      <p:sp>
        <p:nvSpPr>
          <p:cNvPr id="3" name="Rectangle 2">
            <a:extLst>
              <a:ext uri="{FF2B5EF4-FFF2-40B4-BE49-F238E27FC236}">
                <a16:creationId xmlns:a16="http://schemas.microsoft.com/office/drawing/2014/main" id="{6ED70E57-6168-2272-C00A-E524D77A42A9}"/>
              </a:ext>
            </a:extLst>
          </p:cNvPr>
          <p:cNvSpPr/>
          <p:nvPr/>
        </p:nvSpPr>
        <p:spPr>
          <a:xfrm>
            <a:off x="6948101" y="3429000"/>
            <a:ext cx="4185740" cy="1908215"/>
          </a:xfrm>
          <a:prstGeom prst="rect">
            <a:avLst/>
          </a:prstGeom>
          <a:noFill/>
        </p:spPr>
        <p:txBody>
          <a:bodyPr wrap="square" lIns="91440" tIns="45720" rIns="91440" bIns="45720">
            <a:spAutoFit/>
          </a:bodyPr>
          <a:lstStyle/>
          <a:p>
            <a:pPr marR="0" lvl="0" algn="just" defTabSz="914400" rtl="1" eaLnBrk="1" fontAlgn="auto" latinLnBrk="0" hangingPunct="1">
              <a:lnSpc>
                <a:spcPct val="150000"/>
              </a:lnSpc>
              <a:spcBef>
                <a:spcPts val="0"/>
              </a:spcBef>
              <a:spcAft>
                <a:spcPts val="0"/>
              </a:spcAft>
              <a:buClrTx/>
              <a:buSzTx/>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ایجنت سودمحور تنها به دستیابی به یک هدف بسنده نمی‌کند، بلکه در میان گزینه‌های مختلف، آن‌را انتخاب می‌کند که بیشترین سود یا مطلوبیت ممکن را به همراه داشته باشد. این نوع ایجنت هوش مصنوعی، بر پایه‌ی بهینه‌سازی عمل می‌کند</a:t>
            </a:r>
          </a:p>
        </p:txBody>
      </p:sp>
    </p:spTree>
    <p:extLst>
      <p:ext uri="{BB962C8B-B14F-4D97-AF65-F5344CB8AC3E}">
        <p14:creationId xmlns:p14="http://schemas.microsoft.com/office/powerpoint/2010/main" val="137922225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B0ABBD54-B0E5-FC02-7CB2-278F0D6857A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2CB0F6F-2B33-F464-867D-80749DAF9A89}"/>
              </a:ext>
            </a:extLst>
          </p:cNvPr>
          <p:cNvSpPr/>
          <p:nvPr/>
        </p:nvSpPr>
        <p:spPr>
          <a:xfrm>
            <a:off x="5896642" y="582722"/>
            <a:ext cx="5343066"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ایجنت‌های مبتنی‌بر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GPT</a:t>
            </a:r>
          </a:p>
        </p:txBody>
      </p:sp>
      <p:sp>
        <p:nvSpPr>
          <p:cNvPr id="4" name="Rectangle 3">
            <a:extLst>
              <a:ext uri="{FF2B5EF4-FFF2-40B4-BE49-F238E27FC236}">
                <a16:creationId xmlns:a16="http://schemas.microsoft.com/office/drawing/2014/main" id="{2E8717DC-46A1-7916-7AA8-E26FFBC56C73}"/>
              </a:ext>
            </a:extLst>
          </p:cNvPr>
          <p:cNvSpPr/>
          <p:nvPr/>
        </p:nvSpPr>
        <p:spPr>
          <a:xfrm>
            <a:off x="9939352" y="2622649"/>
            <a:ext cx="1300356"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OpenAI </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40A1BF31-1727-2184-2EEA-1A118BAD4A8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8159" y="2509503"/>
            <a:ext cx="5448771" cy="3114596"/>
          </a:xfrm>
          <a:prstGeom prst="rect">
            <a:avLst/>
          </a:prstGeom>
          <a:ln>
            <a:noFill/>
          </a:ln>
          <a:effectLst>
            <a:softEdge rad="112500"/>
          </a:effectLst>
        </p:spPr>
      </p:pic>
      <p:sp>
        <p:nvSpPr>
          <p:cNvPr id="3" name="Rectangle 2">
            <a:extLst>
              <a:ext uri="{FF2B5EF4-FFF2-40B4-BE49-F238E27FC236}">
                <a16:creationId xmlns:a16="http://schemas.microsoft.com/office/drawing/2014/main" id="{E2BD9F46-7B6E-8337-26B9-6134E8B84065}"/>
              </a:ext>
            </a:extLst>
          </p:cNvPr>
          <p:cNvSpPr/>
          <p:nvPr/>
        </p:nvSpPr>
        <p:spPr>
          <a:xfrm>
            <a:off x="7053968" y="3379694"/>
            <a:ext cx="4185740" cy="1508105"/>
          </a:xfrm>
          <a:prstGeom prst="rect">
            <a:avLst/>
          </a:prstGeom>
          <a:noFill/>
        </p:spPr>
        <p:txBody>
          <a:bodyPr wrap="square" lIns="91440" tIns="45720" rIns="91440" bIns="45720">
            <a:spAutoFit/>
          </a:bodyPr>
          <a:lstStyle/>
          <a:p>
            <a:pPr marL="285750" marR="0" lvl="0" indent="-285750" algn="r" defTabSz="914400" rtl="1"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پاسخ‌گویی به سوالات فنی یا پشتیبانی</a:t>
            </a:r>
            <a:endParaRPr kumimoji="0" lang="en-US"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a:p>
            <a:pPr marL="285750" marR="0" lvl="0" indent="-285750" algn="r" defTabSz="914400" rtl="1"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تولید محتوای متنی و خلاقانه</a:t>
            </a:r>
          </a:p>
          <a:p>
            <a:pPr marL="285750" marR="0" lvl="0" indent="-285750" algn="r" defTabSz="914400" rtl="1"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اجرای وظایف خودکار در اپلیکیشن‌ها</a:t>
            </a:r>
          </a:p>
        </p:txBody>
      </p:sp>
    </p:spTree>
    <p:extLst>
      <p:ext uri="{BB962C8B-B14F-4D97-AF65-F5344CB8AC3E}">
        <p14:creationId xmlns:p14="http://schemas.microsoft.com/office/powerpoint/2010/main" val="108622076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0FC30A2-CCDB-F16E-BE5A-E155B4556E9C}"/>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3D64D12B-4DDC-44AF-486A-93B82570998A}"/>
              </a:ext>
            </a:extLst>
          </p:cNvPr>
          <p:cNvSpPr/>
          <p:nvPr/>
        </p:nvSpPr>
        <p:spPr>
          <a:xfrm>
            <a:off x="4285560" y="582722"/>
            <a:ext cx="695414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ایجنت‌های خودمختار دیپ‌مایند</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2929DE4A-C26C-2F88-457B-29801EB51CD8}"/>
              </a:ext>
            </a:extLst>
          </p:cNvPr>
          <p:cNvSpPr/>
          <p:nvPr/>
        </p:nvSpPr>
        <p:spPr>
          <a:xfrm>
            <a:off x="8480619" y="2622649"/>
            <a:ext cx="2759089"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Google DeepMind </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D8A5ACE1-7CFD-C3F4-928E-C4AFB8D17D2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8159" y="2552071"/>
            <a:ext cx="5448771" cy="3029459"/>
          </a:xfrm>
          <a:prstGeom prst="rect">
            <a:avLst/>
          </a:prstGeom>
          <a:ln>
            <a:noFill/>
          </a:ln>
          <a:effectLst>
            <a:softEdge rad="112500"/>
          </a:effectLst>
        </p:spPr>
      </p:pic>
      <p:sp>
        <p:nvSpPr>
          <p:cNvPr id="3" name="Rectangle 2">
            <a:extLst>
              <a:ext uri="{FF2B5EF4-FFF2-40B4-BE49-F238E27FC236}">
                <a16:creationId xmlns:a16="http://schemas.microsoft.com/office/drawing/2014/main" id="{30A46B17-A73C-8CC4-5B2D-9A3E383DEDA7}"/>
              </a:ext>
            </a:extLst>
          </p:cNvPr>
          <p:cNvSpPr/>
          <p:nvPr/>
        </p:nvSpPr>
        <p:spPr>
          <a:xfrm>
            <a:off x="7053968" y="3379694"/>
            <a:ext cx="4185740" cy="1508105"/>
          </a:xfrm>
          <a:prstGeom prst="rect">
            <a:avLst/>
          </a:prstGeom>
          <a:noFill/>
        </p:spPr>
        <p:txBody>
          <a:bodyPr wrap="square" lIns="91440" tIns="45720" rIns="91440" bIns="45720">
            <a:spAutoFit/>
          </a:bodyPr>
          <a:lstStyle/>
          <a:p>
            <a:pPr marL="285750" marR="0" lvl="0" indent="-285750" algn="r" defTabSz="914400" rtl="1"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تحلیل داده‌های پیچیده در حوزه سلامت</a:t>
            </a:r>
          </a:p>
          <a:p>
            <a:pPr marL="285750" marR="0" lvl="0" indent="-285750" algn="r" defTabSz="914400" rtl="1"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توسعه مدل‌های پیش‌بینی پزشکی</a:t>
            </a:r>
          </a:p>
          <a:p>
            <a:pPr marL="285750" marR="0" lvl="0" indent="-285750" algn="r" defTabSz="914400" rtl="1" eaLnBrk="1" fontAlgn="auto" latinLnBrk="0" hangingPunct="1">
              <a:lnSpc>
                <a:spcPct val="200000"/>
              </a:lnSpc>
              <a:spcBef>
                <a:spcPts val="0"/>
              </a:spcBef>
              <a:spcAft>
                <a:spcPts val="0"/>
              </a:spcAft>
              <a:buClrTx/>
              <a:buSzTx/>
              <a:buFont typeface="Arial" panose="020B0604020202020204" pitchFamily="34" charset="0"/>
              <a:buChar char="•"/>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سیستم‌های توصیه‌گر در محیط‌های حساس</a:t>
            </a:r>
          </a:p>
        </p:txBody>
      </p:sp>
    </p:spTree>
    <p:extLst>
      <p:ext uri="{BB962C8B-B14F-4D97-AF65-F5344CB8AC3E}">
        <p14:creationId xmlns:p14="http://schemas.microsoft.com/office/powerpoint/2010/main" val="6037854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9899C89A-8DE8-E353-C924-1AE134C421EA}"/>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32ACB63-F2A3-B923-2792-0034ADBBADF9}"/>
              </a:ext>
            </a:extLst>
          </p:cNvPr>
          <p:cNvSpPr/>
          <p:nvPr/>
        </p:nvSpPr>
        <p:spPr>
          <a:xfrm>
            <a:off x="8036587" y="582722"/>
            <a:ext cx="3203121"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ایجنت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Claude</a:t>
            </a:r>
          </a:p>
        </p:txBody>
      </p:sp>
      <p:sp>
        <p:nvSpPr>
          <p:cNvPr id="4" name="Rectangle 3">
            <a:extLst>
              <a:ext uri="{FF2B5EF4-FFF2-40B4-BE49-F238E27FC236}">
                <a16:creationId xmlns:a16="http://schemas.microsoft.com/office/drawing/2014/main" id="{E597A8C8-2931-D43E-6EF4-2904E0B83D90}"/>
              </a:ext>
            </a:extLst>
          </p:cNvPr>
          <p:cNvSpPr/>
          <p:nvPr/>
        </p:nvSpPr>
        <p:spPr>
          <a:xfrm>
            <a:off x="8629699" y="2552071"/>
            <a:ext cx="2610009"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محصول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Anthropic</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A6FBCF9E-7451-DD90-728A-10876E45DF2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89692" y="2552071"/>
            <a:ext cx="5385704" cy="3029459"/>
          </a:xfrm>
          <a:prstGeom prst="rect">
            <a:avLst/>
          </a:prstGeom>
          <a:ln>
            <a:noFill/>
          </a:ln>
          <a:effectLst>
            <a:softEdge rad="112500"/>
          </a:effectLst>
        </p:spPr>
      </p:pic>
      <p:sp>
        <p:nvSpPr>
          <p:cNvPr id="3" name="Rectangle 2">
            <a:extLst>
              <a:ext uri="{FF2B5EF4-FFF2-40B4-BE49-F238E27FC236}">
                <a16:creationId xmlns:a16="http://schemas.microsoft.com/office/drawing/2014/main" id="{076E8617-BE28-F327-B47A-0AFA98EEB765}"/>
              </a:ext>
            </a:extLst>
          </p:cNvPr>
          <p:cNvSpPr/>
          <p:nvPr/>
        </p:nvSpPr>
        <p:spPr>
          <a:xfrm>
            <a:off x="7053968" y="3165682"/>
            <a:ext cx="4185740" cy="3477875"/>
          </a:xfrm>
          <a:prstGeom prst="rect">
            <a:avLst/>
          </a:prstGeom>
          <a:noFill/>
        </p:spPr>
        <p:txBody>
          <a:bodyPr wrap="square" lIns="91440" tIns="45720" rIns="91440" bIns="45720">
            <a:spAutoFit/>
          </a:bodyPr>
          <a:lstStyle/>
          <a:p>
            <a:pPr marR="0" lvl="0" algn="just" defTabSz="914400" rtl="1" eaLnBrk="1" fontAlgn="auto" latinLnBrk="0" hangingPunct="1">
              <a:lnSpc>
                <a:spcPct val="200000"/>
              </a:lnSpc>
              <a:spcBef>
                <a:spcPts val="0"/>
              </a:spcBef>
              <a:spcAft>
                <a:spcPts val="0"/>
              </a:spcAft>
              <a:buClrTx/>
              <a:buSzTx/>
              <a:tabLst/>
              <a:defRPr/>
            </a:pPr>
            <a:r>
              <a:rPr kumimoji="0" lang="en-US"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Claude </a:t>
            </a: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طوری طراحی شده که در مکالمات پیچیده، عملکردی دقیق، متعادل و اخلاق‌محور داشته باشد. مثلا در گفتگو با مشتریان، به‌جای ارائه پاسخ سریع و کلیشه‌ای، سعی می‌کند تعادل بین صداقت و شفافیت را رعایت کند.</a:t>
            </a:r>
          </a:p>
          <a:p>
            <a:pPr marR="0" lvl="0" algn="just" defTabSz="914400" rtl="1" eaLnBrk="1" fontAlgn="auto" latinLnBrk="0" hangingPunct="1">
              <a:lnSpc>
                <a:spcPct val="200000"/>
              </a:lnSpc>
              <a:spcBef>
                <a:spcPts val="0"/>
              </a:spcBef>
              <a:spcAft>
                <a:spcPts val="0"/>
              </a:spcAft>
              <a:buClrTx/>
              <a:buSzTx/>
              <a:tabLst/>
              <a:defRPr/>
            </a:pPr>
            <a:endPar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a:p>
            <a:pPr marR="0" lvl="0" algn="just" defTabSz="914400" rtl="1" eaLnBrk="1" fontAlgn="auto" latinLnBrk="0" hangingPunct="1">
              <a:lnSpc>
                <a:spcPct val="200000"/>
              </a:lnSpc>
              <a:spcBef>
                <a:spcPts val="0"/>
              </a:spcBef>
              <a:spcAft>
                <a:spcPts val="0"/>
              </a:spcAft>
              <a:buClrTx/>
              <a:buSzTx/>
              <a:tabLst/>
              <a:defRPr/>
            </a:pPr>
            <a:endPar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52457939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4A815A93-D30C-17C3-79FD-99B42FA0857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4C194181-FB9C-8822-5D25-29EF0B802711}"/>
              </a:ext>
            </a:extLst>
          </p:cNvPr>
          <p:cNvSpPr/>
          <p:nvPr/>
        </p:nvSpPr>
        <p:spPr>
          <a:xfrm>
            <a:off x="4923555" y="582722"/>
            <a:ext cx="631615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ایجنت الکسای شرکت آمازون</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pic>
        <p:nvPicPr>
          <p:cNvPr id="5" name="Picture 4">
            <a:extLst>
              <a:ext uri="{FF2B5EF4-FFF2-40B4-BE49-F238E27FC236}">
                <a16:creationId xmlns:a16="http://schemas.microsoft.com/office/drawing/2014/main" id="{842EBA7A-315B-D5CC-4988-8F21921F7BF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89692" y="2552071"/>
            <a:ext cx="5385704" cy="3029458"/>
          </a:xfrm>
          <a:prstGeom prst="rect">
            <a:avLst/>
          </a:prstGeom>
          <a:ln>
            <a:noFill/>
          </a:ln>
          <a:effectLst>
            <a:softEdge rad="112500"/>
          </a:effectLst>
        </p:spPr>
      </p:pic>
      <p:sp>
        <p:nvSpPr>
          <p:cNvPr id="3" name="Rectangle 2">
            <a:extLst>
              <a:ext uri="{FF2B5EF4-FFF2-40B4-BE49-F238E27FC236}">
                <a16:creationId xmlns:a16="http://schemas.microsoft.com/office/drawing/2014/main" id="{465A914B-98B7-5086-3A66-E7B87BE3CFE2}"/>
              </a:ext>
            </a:extLst>
          </p:cNvPr>
          <p:cNvSpPr/>
          <p:nvPr/>
        </p:nvSpPr>
        <p:spPr>
          <a:xfrm>
            <a:off x="6916568" y="2552071"/>
            <a:ext cx="4185740" cy="3477875"/>
          </a:xfrm>
          <a:prstGeom prst="rect">
            <a:avLst/>
          </a:prstGeom>
          <a:noFill/>
        </p:spPr>
        <p:txBody>
          <a:bodyPr wrap="square" lIns="91440" tIns="45720" rIns="91440" bIns="45720">
            <a:spAutoFit/>
          </a:bodyPr>
          <a:lstStyle/>
          <a:p>
            <a:pPr marR="0" lvl="0" algn="just" defTabSz="914400" rtl="1" eaLnBrk="1" fontAlgn="auto" latinLnBrk="0" hangingPunct="1">
              <a:lnSpc>
                <a:spcPct val="200000"/>
              </a:lnSpc>
              <a:spcBef>
                <a:spcPts val="0"/>
              </a:spcBef>
              <a:spcAft>
                <a:spcPts val="0"/>
              </a:spcAft>
              <a:buClrTx/>
              <a:buSzTx/>
              <a:tabLst/>
              <a:defRPr/>
            </a:pP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آمازون با ارتقای زیرساخت الکسا به نسخه‌ی </a:t>
            </a:r>
            <a:r>
              <a:rPr kumimoji="0" lang="en-US"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Alexa Plus، </a:t>
            </a:r>
            <a:r>
              <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آن را از یک دستیار خانگی معمولی به عاملی سازمانی با توانایی مدیریت وظایف پیچیده تبدیل کرده است. برخلاف تصور رایج، این نسخه از الکسا دیگر فقط برای پخش موسیقی یا کنترل چراغ‌ها نیست</a:t>
            </a:r>
          </a:p>
          <a:p>
            <a:pPr marR="0" lvl="0" algn="just" defTabSz="914400" rtl="1" eaLnBrk="1" fontAlgn="auto" latinLnBrk="0" hangingPunct="1">
              <a:lnSpc>
                <a:spcPct val="200000"/>
              </a:lnSpc>
              <a:spcBef>
                <a:spcPts val="0"/>
              </a:spcBef>
              <a:spcAft>
                <a:spcPts val="0"/>
              </a:spcAft>
              <a:buClrTx/>
              <a:buSzTx/>
              <a:tabLst/>
              <a:defRPr/>
            </a:pPr>
            <a:endParaRPr kumimoji="0" lang="fa-IR" sz="16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25294135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B986CEA-8939-1EF1-CDDE-EFF229959524}"/>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C44D214C-DC8B-29A6-902B-6BB53E39D8AB}"/>
              </a:ext>
            </a:extLst>
          </p:cNvPr>
          <p:cNvSpPr/>
          <p:nvPr/>
        </p:nvSpPr>
        <p:spPr>
          <a:xfrm>
            <a:off x="4285560" y="582722"/>
            <a:ext cx="695414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عامل هوش مصنوعی چیست؟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E804FC65-5626-495A-8324-378CD340E5EE}"/>
              </a:ext>
            </a:extLst>
          </p:cNvPr>
          <p:cNvSpPr/>
          <p:nvPr/>
        </p:nvSpPr>
        <p:spPr>
          <a:xfrm>
            <a:off x="8195170" y="2713419"/>
            <a:ext cx="2892138" cy="600164"/>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مفهوم کامل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Ai Agent</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CF2C5D48-CCD0-A1DD-F1C4-AF6FFDD5DF9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30349" y="2462441"/>
            <a:ext cx="5704392" cy="3208721"/>
          </a:xfrm>
          <a:prstGeom prst="rect">
            <a:avLst/>
          </a:prstGeom>
          <a:ln>
            <a:noFill/>
          </a:ln>
          <a:effectLst>
            <a:softEdge rad="112500"/>
          </a:effectLst>
        </p:spPr>
      </p:pic>
      <p:sp>
        <p:nvSpPr>
          <p:cNvPr id="3" name="Rectangle 2">
            <a:extLst>
              <a:ext uri="{FF2B5EF4-FFF2-40B4-BE49-F238E27FC236}">
                <a16:creationId xmlns:a16="http://schemas.microsoft.com/office/drawing/2014/main" id="{6CC84D78-BD25-082E-E3EC-58FB2213F00B}"/>
              </a:ext>
            </a:extLst>
          </p:cNvPr>
          <p:cNvSpPr/>
          <p:nvPr/>
        </p:nvSpPr>
        <p:spPr>
          <a:xfrm>
            <a:off x="8049296" y="3429000"/>
            <a:ext cx="3038012" cy="600164"/>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سیستم های خودگردان</a:t>
            </a:r>
          </a:p>
        </p:txBody>
      </p:sp>
    </p:spTree>
    <p:extLst>
      <p:ext uri="{BB962C8B-B14F-4D97-AF65-F5344CB8AC3E}">
        <p14:creationId xmlns:p14="http://schemas.microsoft.com/office/powerpoint/2010/main" val="115949403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A89EE6F8-81CC-535F-8A05-6C622842F3A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797CFEFF-99DF-576B-6A2B-3DF7A4777713}"/>
              </a:ext>
            </a:extLst>
          </p:cNvPr>
          <p:cNvSpPr/>
          <p:nvPr/>
        </p:nvSpPr>
        <p:spPr>
          <a:xfrm>
            <a:off x="6037643" y="582722"/>
            <a:ext cx="5202065"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بخش های یک عامل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ai</a:t>
            </a:r>
          </a:p>
        </p:txBody>
      </p:sp>
      <p:sp>
        <p:nvSpPr>
          <p:cNvPr id="4" name="Rectangle 3">
            <a:extLst>
              <a:ext uri="{FF2B5EF4-FFF2-40B4-BE49-F238E27FC236}">
                <a16:creationId xmlns:a16="http://schemas.microsoft.com/office/drawing/2014/main" id="{6B9D0EC4-DC26-F7A6-C622-D7223ED64293}"/>
              </a:ext>
            </a:extLst>
          </p:cNvPr>
          <p:cNvSpPr/>
          <p:nvPr/>
        </p:nvSpPr>
        <p:spPr>
          <a:xfrm>
            <a:off x="7344864" y="2641702"/>
            <a:ext cx="3796232" cy="2262158"/>
          </a:xfrm>
          <a:prstGeom prst="rect">
            <a:avLst/>
          </a:prstGeom>
          <a:noFill/>
        </p:spPr>
        <p:txBody>
          <a:bodyPr wrap="none" lIns="91440" tIns="45720" rIns="91440" bIns="45720">
            <a:spAutoFit/>
          </a:bodyPr>
          <a:lstStyle/>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ادراک یا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Perception</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تصمیم‌گیری یا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Reasoning</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اقدام یا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Action</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a:p>
            <a:pPr marL="342900" marR="0" lvl="0" indent="-342900" algn="r" defTabSz="914400" rtl="1"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fa-IR" sz="2400" b="1" i="0" u="none" strike="noStrike" kern="1200" cap="none" spc="0" normalizeH="0" baseline="0" noProof="0" dirty="0">
                <a:ln w="0"/>
                <a:solidFill>
                  <a:prstClr val="white"/>
                </a:solidFill>
                <a:effectLst/>
                <a:uLnTx/>
                <a:uFillTx/>
                <a:latin typeface="IRANSans" panose="020B0506030804020204" pitchFamily="34" charset="-78"/>
                <a:ea typeface="+mn-ea"/>
                <a:cs typeface="IRANSans" panose="020B0506030804020204" pitchFamily="34" charset="-78"/>
              </a:rPr>
              <a:t>یادگیری یا </a:t>
            </a:r>
            <a:r>
              <a:rPr kumimoji="0" lang="en-US"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rPr>
              <a:t>Learning</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CE71CD89-BB3B-30B9-B53A-631692714F1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30349" y="2462441"/>
            <a:ext cx="5704392" cy="3208721"/>
          </a:xfrm>
          <a:prstGeom prst="rect">
            <a:avLst/>
          </a:prstGeom>
          <a:ln>
            <a:noFill/>
          </a:ln>
          <a:effectLst>
            <a:softEdge rad="112500"/>
          </a:effectLst>
        </p:spPr>
      </p:pic>
    </p:spTree>
    <p:extLst>
      <p:ext uri="{BB962C8B-B14F-4D97-AF65-F5344CB8AC3E}">
        <p14:creationId xmlns:p14="http://schemas.microsoft.com/office/powerpoint/2010/main" val="289250736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352AA711-C801-43AA-645D-4DAFF821A6E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C03E8DFE-ABA6-D1DA-7FD5-275E3A1365F7}"/>
              </a:ext>
            </a:extLst>
          </p:cNvPr>
          <p:cNvSpPr/>
          <p:nvPr/>
        </p:nvSpPr>
        <p:spPr>
          <a:xfrm>
            <a:off x="3163458" y="582722"/>
            <a:ext cx="8076250"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ابزار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N8N</a:t>
            </a: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 چیست و چه کاربردی دارد؟</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CEBB8732-5331-C184-A776-961DE14B6420}"/>
              </a:ext>
            </a:extLst>
          </p:cNvPr>
          <p:cNvSpPr/>
          <p:nvPr/>
        </p:nvSpPr>
        <p:spPr>
          <a:xfrm>
            <a:off x="8397148" y="2713419"/>
            <a:ext cx="2690160"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راه اندازی اتوماسیون</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25BD1A73-F761-5CBA-900E-B9336A4296C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66740" y="2462441"/>
            <a:ext cx="5231610" cy="3208721"/>
          </a:xfrm>
          <a:prstGeom prst="rect">
            <a:avLst/>
          </a:prstGeom>
          <a:ln>
            <a:noFill/>
          </a:ln>
          <a:effectLst>
            <a:softEdge rad="112500"/>
          </a:effectLst>
        </p:spPr>
      </p:pic>
      <p:sp>
        <p:nvSpPr>
          <p:cNvPr id="3" name="Rectangle 2">
            <a:extLst>
              <a:ext uri="{FF2B5EF4-FFF2-40B4-BE49-F238E27FC236}">
                <a16:creationId xmlns:a16="http://schemas.microsoft.com/office/drawing/2014/main" id="{DEED5E4E-1866-FB8B-26F6-9DD9C25BDB38}"/>
              </a:ext>
            </a:extLst>
          </p:cNvPr>
          <p:cNvSpPr/>
          <p:nvPr/>
        </p:nvSpPr>
        <p:spPr>
          <a:xfrm>
            <a:off x="8397148" y="3429000"/>
            <a:ext cx="2719014"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en-US" sz="2400" b="1" dirty="0">
                <a:ln w="0"/>
                <a:solidFill>
                  <a:schemeClr val="bg1"/>
                </a:solidFill>
                <a:latin typeface="IRANSans" panose="020B0506030804020204" pitchFamily="34" charset="-78"/>
                <a:cs typeface="IRANSans" panose="020B0506030804020204" pitchFamily="34" charset="-78"/>
              </a:rPr>
              <a:t>Low-Code System</a:t>
            </a:r>
            <a:endPar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04205232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CB201B4-4C21-A8D2-0A32-E0BB100C27B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7942832-D457-81F7-FE6B-9E478E52E2CD}"/>
              </a:ext>
            </a:extLst>
          </p:cNvPr>
          <p:cNvSpPr/>
          <p:nvPr/>
        </p:nvSpPr>
        <p:spPr>
          <a:xfrm>
            <a:off x="4695929" y="582722"/>
            <a:ext cx="654377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مفهوم جریان کاری چیست؟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98999C7C-6A9B-6EAD-C9C4-3F981D290259}"/>
              </a:ext>
            </a:extLst>
          </p:cNvPr>
          <p:cNvSpPr/>
          <p:nvPr/>
        </p:nvSpPr>
        <p:spPr>
          <a:xfrm>
            <a:off x="7640531" y="2713419"/>
            <a:ext cx="3446777"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جریان کاری یا </a:t>
            </a:r>
            <a:r>
              <a:rPr lang="en-US" sz="2400" b="1" dirty="0">
                <a:ln w="0"/>
                <a:solidFill>
                  <a:srgbClr val="FFC000"/>
                </a:solidFill>
                <a:latin typeface="IRANSans" panose="020B0506030804020204" pitchFamily="34" charset="-78"/>
                <a:cs typeface="IRANSans" panose="020B0506030804020204" pitchFamily="34" charset="-78"/>
              </a:rPr>
              <a:t>Work Flow</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91BC0402-70B7-E8AC-23DE-A265801697B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240973" y="2110646"/>
            <a:ext cx="5107760" cy="3837036"/>
          </a:xfrm>
          <a:prstGeom prst="rect">
            <a:avLst/>
          </a:prstGeom>
          <a:ln>
            <a:noFill/>
          </a:ln>
          <a:effectLst>
            <a:softEdge rad="112500"/>
          </a:effectLst>
        </p:spPr>
      </p:pic>
      <p:sp>
        <p:nvSpPr>
          <p:cNvPr id="3" name="Rectangle 2">
            <a:extLst>
              <a:ext uri="{FF2B5EF4-FFF2-40B4-BE49-F238E27FC236}">
                <a16:creationId xmlns:a16="http://schemas.microsoft.com/office/drawing/2014/main" id="{B0F9525E-D4E8-9272-12B9-19F8C815E3B2}"/>
              </a:ext>
            </a:extLst>
          </p:cNvPr>
          <p:cNvSpPr/>
          <p:nvPr/>
        </p:nvSpPr>
        <p:spPr>
          <a:xfrm>
            <a:off x="8038075" y="3429000"/>
            <a:ext cx="3049233"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chemeClr val="bg1"/>
                </a:solidFill>
                <a:latin typeface="IRANSans" panose="020B0506030804020204" pitchFamily="34" charset="-78"/>
                <a:cs typeface="IRANSans" panose="020B0506030804020204" pitchFamily="34" charset="-78"/>
              </a:rPr>
              <a:t>نقطه شروع و پایان دارد</a:t>
            </a:r>
            <a:endPar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spTree>
    <p:extLst>
      <p:ext uri="{BB962C8B-B14F-4D97-AF65-F5344CB8AC3E}">
        <p14:creationId xmlns:p14="http://schemas.microsoft.com/office/powerpoint/2010/main" val="202491448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17B1B677-70B6-1961-C950-C28F932767D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428C69DD-847C-1A36-7667-96D706101C58}"/>
              </a:ext>
            </a:extLst>
          </p:cNvPr>
          <p:cNvSpPr/>
          <p:nvPr/>
        </p:nvSpPr>
        <p:spPr>
          <a:xfrm>
            <a:off x="5125534" y="582722"/>
            <a:ext cx="6114174"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مفهوم نود یا گره چیست؟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7FE90540-73C2-9FAE-5790-A9B4D2C2F38E}"/>
              </a:ext>
            </a:extLst>
          </p:cNvPr>
          <p:cNvSpPr/>
          <p:nvPr/>
        </p:nvSpPr>
        <p:spPr>
          <a:xfrm>
            <a:off x="8685689" y="2713419"/>
            <a:ext cx="2401619"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معنی </a:t>
            </a:r>
            <a:r>
              <a:rPr lang="en-US" sz="2400" b="1" dirty="0">
                <a:ln w="0"/>
                <a:solidFill>
                  <a:srgbClr val="FFC000"/>
                </a:solidFill>
                <a:latin typeface="IRANSans" panose="020B0506030804020204" pitchFamily="34" charset="-78"/>
                <a:cs typeface="IRANSans" panose="020B0506030804020204" pitchFamily="34" charset="-78"/>
              </a:rPr>
              <a:t>Node</a:t>
            </a:r>
            <a:r>
              <a:rPr lang="fa-IR" sz="2400" b="1" dirty="0">
                <a:ln w="0"/>
                <a:solidFill>
                  <a:srgbClr val="FFC000"/>
                </a:solidFill>
                <a:latin typeface="IRANSans" panose="020B0506030804020204" pitchFamily="34" charset="-78"/>
                <a:cs typeface="IRANSans" panose="020B0506030804020204" pitchFamily="34" charset="-78"/>
              </a:rPr>
              <a:t> یا گره</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CEC40C58-2144-40F4-255D-CD028C87A96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0645" y="2427571"/>
            <a:ext cx="6642848" cy="3203186"/>
          </a:xfrm>
          <a:prstGeom prst="rect">
            <a:avLst/>
          </a:prstGeom>
          <a:ln>
            <a:noFill/>
          </a:ln>
          <a:effectLst>
            <a:softEdge rad="112500"/>
          </a:effectLst>
        </p:spPr>
      </p:pic>
      <p:sp>
        <p:nvSpPr>
          <p:cNvPr id="3" name="Rectangle 2">
            <a:extLst>
              <a:ext uri="{FF2B5EF4-FFF2-40B4-BE49-F238E27FC236}">
                <a16:creationId xmlns:a16="http://schemas.microsoft.com/office/drawing/2014/main" id="{51011C8D-51F6-86CF-BDFE-5B7F636FA67B}"/>
              </a:ext>
            </a:extLst>
          </p:cNvPr>
          <p:cNvSpPr/>
          <p:nvPr/>
        </p:nvSpPr>
        <p:spPr>
          <a:xfrm>
            <a:off x="8757824" y="3429000"/>
            <a:ext cx="2329484"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یک بلوک عملیاتی</a:t>
            </a:r>
          </a:p>
        </p:txBody>
      </p:sp>
    </p:spTree>
    <p:extLst>
      <p:ext uri="{BB962C8B-B14F-4D97-AF65-F5344CB8AC3E}">
        <p14:creationId xmlns:p14="http://schemas.microsoft.com/office/powerpoint/2010/main" val="1742290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8659C28-629A-7B8F-47AA-599761DD595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48B41D6-48D6-6139-25E1-4E7446CA44A0}"/>
              </a:ext>
            </a:extLst>
          </p:cNvPr>
          <p:cNvSpPr/>
          <p:nvPr/>
        </p:nvSpPr>
        <p:spPr>
          <a:xfrm>
            <a:off x="7118577" y="609616"/>
            <a:ext cx="3975768" cy="76944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انواع کامپیوتر ها</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pic>
        <p:nvPicPr>
          <p:cNvPr id="1030" name="Picture 6" descr="Download Laptop PNG Image for Free">
            <a:extLst>
              <a:ext uri="{FF2B5EF4-FFF2-40B4-BE49-F238E27FC236}">
                <a16:creationId xmlns:a16="http://schemas.microsoft.com/office/drawing/2014/main" id="{7F7A436B-2B6A-DFE9-E080-FD64B2BE19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314" y="1994647"/>
            <a:ext cx="5222781" cy="390555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ndroid-Mobile-Download-Free-PNG - MinnStar Bank">
            <a:extLst>
              <a:ext uri="{FF2B5EF4-FFF2-40B4-BE49-F238E27FC236}">
                <a16:creationId xmlns:a16="http://schemas.microsoft.com/office/drawing/2014/main" id="{CBF4D1E4-A41D-AB55-9366-ABD95B6381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8043" y="2183620"/>
            <a:ext cx="3527612" cy="352761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omputer PNGs for Free Download">
            <a:extLst>
              <a:ext uri="{FF2B5EF4-FFF2-40B4-BE49-F238E27FC236}">
                <a16:creationId xmlns:a16="http://schemas.microsoft.com/office/drawing/2014/main" id="{FF65C88B-15C9-4202-107F-51FC350F0E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13529" y="1701715"/>
            <a:ext cx="3527612" cy="35276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pple Watch Ultra PNG – Free Download">
            <a:extLst>
              <a:ext uri="{FF2B5EF4-FFF2-40B4-BE49-F238E27FC236}">
                <a16:creationId xmlns:a16="http://schemas.microsoft.com/office/drawing/2014/main" id="{F860D57A-BB5D-207B-E4F9-A4A121BA631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51563" y="4334921"/>
            <a:ext cx="1525638" cy="180674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Android 5.1 Mobile Handheld POS NFC Reader All In One Suppliers and  Manufacturers China - Customized Products Quotation - SZZT Electronics">
            <a:extLst>
              <a:ext uri="{FF2B5EF4-FFF2-40B4-BE49-F238E27FC236}">
                <a16:creationId xmlns:a16="http://schemas.microsoft.com/office/drawing/2014/main" id="{8E5807CE-4541-EE8F-30DB-51247A649918}"/>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14429"/>
          <a:stretch/>
        </p:blipFill>
        <p:spPr bwMode="auto">
          <a:xfrm rot="1390711" flipH="1">
            <a:off x="9088350" y="3893051"/>
            <a:ext cx="1820322" cy="2254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108458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FF081D5-9BF7-E067-2789-4D400DB866A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1BF8B87-5373-5E67-CC86-01D039BD14DD}"/>
              </a:ext>
            </a:extLst>
          </p:cNvPr>
          <p:cNvSpPr/>
          <p:nvPr/>
        </p:nvSpPr>
        <p:spPr>
          <a:xfrm>
            <a:off x="4779670" y="582722"/>
            <a:ext cx="646003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مفهوم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Credential</a:t>
            </a: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 چیست؟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1A2C2274-FD08-1931-0D98-76422A9F71C3}"/>
              </a:ext>
            </a:extLst>
          </p:cNvPr>
          <p:cNvSpPr/>
          <p:nvPr/>
        </p:nvSpPr>
        <p:spPr>
          <a:xfrm>
            <a:off x="8751412" y="2713419"/>
            <a:ext cx="2335896"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معنی </a:t>
            </a:r>
            <a:r>
              <a:rPr lang="en-US" sz="2400" b="1" dirty="0">
                <a:ln w="0"/>
                <a:solidFill>
                  <a:srgbClr val="FFC000"/>
                </a:solidFill>
                <a:latin typeface="IRANSans" panose="020B0506030804020204" pitchFamily="34" charset="-78"/>
                <a:cs typeface="IRANSans" panose="020B0506030804020204" pitchFamily="34" charset="-78"/>
              </a:rPr>
              <a:t>Credential</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C6F50C6B-C14E-B4E3-D5E2-365A6630101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0645" y="2427571"/>
            <a:ext cx="6642848" cy="3203186"/>
          </a:xfrm>
          <a:prstGeom prst="rect">
            <a:avLst/>
          </a:prstGeom>
          <a:ln>
            <a:noFill/>
          </a:ln>
          <a:effectLst>
            <a:softEdge rad="112500"/>
          </a:effectLst>
        </p:spPr>
      </p:pic>
      <p:sp>
        <p:nvSpPr>
          <p:cNvPr id="3" name="Rectangle 2">
            <a:extLst>
              <a:ext uri="{FF2B5EF4-FFF2-40B4-BE49-F238E27FC236}">
                <a16:creationId xmlns:a16="http://schemas.microsoft.com/office/drawing/2014/main" id="{E1757847-725F-63E3-E68C-4A14046E26F6}"/>
              </a:ext>
            </a:extLst>
          </p:cNvPr>
          <p:cNvSpPr/>
          <p:nvPr/>
        </p:nvSpPr>
        <p:spPr>
          <a:xfrm>
            <a:off x="8950184" y="3429000"/>
            <a:ext cx="2137124"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نیازمند دسترسی</a:t>
            </a:r>
          </a:p>
        </p:txBody>
      </p:sp>
    </p:spTree>
    <p:extLst>
      <p:ext uri="{BB962C8B-B14F-4D97-AF65-F5344CB8AC3E}">
        <p14:creationId xmlns:p14="http://schemas.microsoft.com/office/powerpoint/2010/main" val="328436646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607E7FF-9858-97EC-A26E-34843758C87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C04FBB1-33B7-2E9A-53FA-A24CD705BF34}"/>
              </a:ext>
            </a:extLst>
          </p:cNvPr>
          <p:cNvSpPr/>
          <p:nvPr/>
        </p:nvSpPr>
        <p:spPr>
          <a:xfrm>
            <a:off x="4888995" y="582722"/>
            <a:ext cx="635071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مفهوم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Execution</a:t>
            </a: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 چیست؟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32C42150-71CA-B1C0-B991-12DCD9CFC20E}"/>
              </a:ext>
            </a:extLst>
          </p:cNvPr>
          <p:cNvSpPr/>
          <p:nvPr/>
        </p:nvSpPr>
        <p:spPr>
          <a:xfrm>
            <a:off x="8815532" y="2713419"/>
            <a:ext cx="2271776"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fa-IR" sz="2400" b="1" dirty="0">
                <a:ln w="0"/>
                <a:solidFill>
                  <a:srgbClr val="FFC000"/>
                </a:solidFill>
                <a:latin typeface="IRANSans" panose="020B0506030804020204" pitchFamily="34" charset="-78"/>
                <a:cs typeface="IRANSans" panose="020B0506030804020204" pitchFamily="34" charset="-78"/>
              </a:rPr>
              <a:t>معنی </a:t>
            </a:r>
            <a:r>
              <a:rPr lang="en-US" sz="2400" b="1" dirty="0">
                <a:ln w="0"/>
                <a:solidFill>
                  <a:srgbClr val="FFC000"/>
                </a:solidFill>
                <a:latin typeface="IRANSans" panose="020B0506030804020204" pitchFamily="34" charset="-78"/>
                <a:cs typeface="IRANSans" panose="020B0506030804020204" pitchFamily="34" charset="-78"/>
              </a:rPr>
              <a:t>Execution</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5" name="Picture 4">
            <a:extLst>
              <a:ext uri="{FF2B5EF4-FFF2-40B4-BE49-F238E27FC236}">
                <a16:creationId xmlns:a16="http://schemas.microsoft.com/office/drawing/2014/main" id="{FC8B3018-E65F-6CD1-9BDA-DA38DFFA365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0645" y="2427571"/>
            <a:ext cx="6642848" cy="3203186"/>
          </a:xfrm>
          <a:prstGeom prst="rect">
            <a:avLst/>
          </a:prstGeom>
          <a:ln>
            <a:noFill/>
          </a:ln>
          <a:effectLst>
            <a:softEdge rad="112500"/>
          </a:effectLst>
        </p:spPr>
      </p:pic>
      <p:sp>
        <p:nvSpPr>
          <p:cNvPr id="3" name="Rectangle 2">
            <a:extLst>
              <a:ext uri="{FF2B5EF4-FFF2-40B4-BE49-F238E27FC236}">
                <a16:creationId xmlns:a16="http://schemas.microsoft.com/office/drawing/2014/main" id="{018A67AA-A463-6079-4FF7-45692894802A}"/>
              </a:ext>
            </a:extLst>
          </p:cNvPr>
          <p:cNvSpPr/>
          <p:nvPr/>
        </p:nvSpPr>
        <p:spPr>
          <a:xfrm>
            <a:off x="8847592" y="3429000"/>
            <a:ext cx="2239716"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kumimoji="0" lang="fa-IR"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به معنی اجراست</a:t>
            </a:r>
          </a:p>
        </p:txBody>
      </p:sp>
    </p:spTree>
    <p:extLst>
      <p:ext uri="{BB962C8B-B14F-4D97-AF65-F5344CB8AC3E}">
        <p14:creationId xmlns:p14="http://schemas.microsoft.com/office/powerpoint/2010/main" val="36721017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AE1E85DC-230A-8CE1-636D-ADA99657C754}"/>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272AD23C-FE1E-1F9D-DA15-E5CB0924CD4F}"/>
              </a:ext>
            </a:extLst>
          </p:cNvPr>
          <p:cNvSpPr/>
          <p:nvPr/>
        </p:nvSpPr>
        <p:spPr>
          <a:xfrm>
            <a:off x="5939859" y="582722"/>
            <a:ext cx="5299849"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چرا دسترسی نیاز است؟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92C467D8-21BE-E9BE-12A2-18894B7EC3DF}"/>
              </a:ext>
            </a:extLst>
          </p:cNvPr>
          <p:cNvSpPr/>
          <p:nvPr/>
        </p:nvSpPr>
        <p:spPr>
          <a:xfrm>
            <a:off x="8889269" y="2713419"/>
            <a:ext cx="2198039" cy="600164"/>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en-US" sz="2400" b="1" dirty="0">
                <a:ln w="0"/>
                <a:solidFill>
                  <a:srgbClr val="FFC000"/>
                </a:solidFill>
                <a:latin typeface="IRANSans" panose="020B0506030804020204" pitchFamily="34" charset="-78"/>
                <a:cs typeface="IRANSans" panose="020B0506030804020204" pitchFamily="34" charset="-78"/>
              </a:rPr>
              <a:t>Email in Gmail</a:t>
            </a:r>
            <a:endParaRPr kumimoji="0" lang="fa-IR" sz="24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29361128-F463-16C1-9A9F-FF99F1EDBA8A}"/>
              </a:ext>
            </a:extLst>
          </p:cNvPr>
          <p:cNvPicPr>
            <a:picLocks noChangeAspect="1"/>
          </p:cNvPicPr>
          <p:nvPr/>
        </p:nvPicPr>
        <p:blipFill>
          <a:blip r:embed="rId3"/>
          <a:stretch>
            <a:fillRect/>
          </a:stretch>
        </p:blipFill>
        <p:spPr>
          <a:xfrm>
            <a:off x="675908" y="2184676"/>
            <a:ext cx="7026621" cy="3688976"/>
          </a:xfrm>
          <a:prstGeom prst="rect">
            <a:avLst/>
          </a:prstGeom>
          <a:ln>
            <a:noFill/>
          </a:ln>
          <a:effectLst>
            <a:softEdge rad="112500"/>
          </a:effectLst>
        </p:spPr>
      </p:pic>
    </p:spTree>
    <p:extLst>
      <p:ext uri="{BB962C8B-B14F-4D97-AF65-F5344CB8AC3E}">
        <p14:creationId xmlns:p14="http://schemas.microsoft.com/office/powerpoint/2010/main" val="338993418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F61CCBF6-76B1-F46C-43C1-1FDABEF0F17F}"/>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E1786BD8-EDD0-1629-56E2-F19FC3C03236}"/>
              </a:ext>
            </a:extLst>
          </p:cNvPr>
          <p:cNvSpPr/>
          <p:nvPr/>
        </p:nvSpPr>
        <p:spPr>
          <a:xfrm>
            <a:off x="6398318" y="582722"/>
            <a:ext cx="4841390"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مفهوم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API</a:t>
            </a: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 چیست؟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4" name="Rectangle 3">
            <a:extLst>
              <a:ext uri="{FF2B5EF4-FFF2-40B4-BE49-F238E27FC236}">
                <a16:creationId xmlns:a16="http://schemas.microsoft.com/office/drawing/2014/main" id="{88CA6A6E-8489-C73D-AE14-54220F08049D}"/>
              </a:ext>
            </a:extLst>
          </p:cNvPr>
          <p:cNvSpPr/>
          <p:nvPr/>
        </p:nvSpPr>
        <p:spPr>
          <a:xfrm>
            <a:off x="7369739" y="3429000"/>
            <a:ext cx="3869969" cy="473206"/>
          </a:xfrm>
          <a:prstGeom prst="rect">
            <a:avLst/>
          </a:prstGeom>
          <a:noFill/>
        </p:spPr>
        <p:txBody>
          <a:bodyPr wrap="none" lIns="91440" tIns="45720" rIns="91440" bIns="45720">
            <a:spAutoFit/>
          </a:bodyPr>
          <a:lstStyle/>
          <a:p>
            <a:pPr marR="0" lvl="0" algn="r" defTabSz="914400" rtl="1" eaLnBrk="1" fontAlgn="auto" latinLnBrk="0" hangingPunct="1">
              <a:lnSpc>
                <a:spcPct val="150000"/>
              </a:lnSpc>
              <a:spcBef>
                <a:spcPts val="0"/>
              </a:spcBef>
              <a:spcAft>
                <a:spcPts val="0"/>
              </a:spcAft>
              <a:buClrTx/>
              <a:buSzTx/>
              <a:tabLst/>
              <a:defRPr/>
            </a:pPr>
            <a:r>
              <a:rPr lang="en-US" b="1" dirty="0">
                <a:ln w="0"/>
                <a:solidFill>
                  <a:srgbClr val="FFC000"/>
                </a:solidFill>
                <a:latin typeface="IRANSans" panose="020B0506030804020204" pitchFamily="34" charset="-78"/>
                <a:cs typeface="IRANSans" panose="020B0506030804020204" pitchFamily="34" charset="-78"/>
              </a:rPr>
              <a:t>Application Programming Interface</a:t>
            </a:r>
            <a:endParaRPr kumimoji="0" lang="fa-IR"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pic>
        <p:nvPicPr>
          <p:cNvPr id="6" name="Picture 5">
            <a:extLst>
              <a:ext uri="{FF2B5EF4-FFF2-40B4-BE49-F238E27FC236}">
                <a16:creationId xmlns:a16="http://schemas.microsoft.com/office/drawing/2014/main" id="{1BFC79D6-A6DD-DFD5-C980-432AEB5A14B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60319" y="2285999"/>
            <a:ext cx="6214941" cy="347111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57924549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414F222A-A8E6-083B-4EB0-F850D6E1A2B0}"/>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7829A1B8-D8E0-06CF-A1CB-AB206BC019F0}"/>
              </a:ext>
            </a:extLst>
          </p:cNvPr>
          <p:cNvSpPr/>
          <p:nvPr/>
        </p:nvSpPr>
        <p:spPr>
          <a:xfrm>
            <a:off x="6398318" y="582722"/>
            <a:ext cx="4841390"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مفهوم </a:t>
            </a:r>
            <a:r>
              <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API</a:t>
            </a: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 چیست؟</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pic>
        <p:nvPicPr>
          <p:cNvPr id="6" name="Picture 5">
            <a:extLst>
              <a:ext uri="{FF2B5EF4-FFF2-40B4-BE49-F238E27FC236}">
                <a16:creationId xmlns:a16="http://schemas.microsoft.com/office/drawing/2014/main" id="{CE7E430A-A316-4C65-DFDE-6352EB4771F0}"/>
              </a:ext>
            </a:extLst>
          </p:cNvPr>
          <p:cNvPicPr>
            <a:picLocks noChangeAspect="1"/>
          </p:cNvPicPr>
          <p:nvPr/>
        </p:nvPicPr>
        <p:blipFill>
          <a:blip r:embed="rId3">
            <a:extLst>
              <a:ext uri="{28A0092B-C50C-407E-A947-70E740481C1C}">
                <a14:useLocalDpi xmlns:a14="http://schemas.microsoft.com/office/drawing/2010/main" val="0"/>
              </a:ext>
            </a:extLst>
          </a:blip>
          <a:srcRect l="9757" r="9757"/>
          <a:stretch/>
        </p:blipFill>
        <p:spPr>
          <a:xfrm>
            <a:off x="560319" y="2285999"/>
            <a:ext cx="6214941" cy="347111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3" name="Picture 2">
            <a:extLst>
              <a:ext uri="{FF2B5EF4-FFF2-40B4-BE49-F238E27FC236}">
                <a16:creationId xmlns:a16="http://schemas.microsoft.com/office/drawing/2014/main" id="{AE3EBC97-B599-F382-1B17-C91E3E5021D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57883" y="1966094"/>
            <a:ext cx="2393575" cy="411092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31570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F0EDC477-6C3C-131A-6AEF-E2D3935CC236}"/>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63C33777-E260-FA28-3194-10EAAC80F5D8}"/>
              </a:ext>
            </a:extLst>
          </p:cNvPr>
          <p:cNvSpPr/>
          <p:nvPr/>
        </p:nvSpPr>
        <p:spPr>
          <a:xfrm>
            <a:off x="5758720" y="582722"/>
            <a:ext cx="5480988"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تاریخچه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921F8423-431E-CFA9-2833-CB5BAD99B42D}"/>
              </a:ext>
            </a:extLst>
          </p:cNvPr>
          <p:cNvSpPr/>
          <p:nvPr/>
        </p:nvSpPr>
        <p:spPr>
          <a:xfrm>
            <a:off x="7683274" y="2596508"/>
            <a:ext cx="3252814"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lang="fa-IR" sz="2800" b="1" dirty="0">
                <a:ln w="0"/>
                <a:solidFill>
                  <a:srgbClr val="FFC000"/>
                </a:solidFill>
                <a:latin typeface="IRANSans" panose="020B0506030804020204" pitchFamily="34" charset="-78"/>
                <a:cs typeface="IRANSans" panose="020B0506030804020204" pitchFamily="34" charset="-78"/>
              </a:rPr>
              <a:t>1956 جان مک کارتی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E50BCE2D-77B7-B586-72A2-0995476096CA}"/>
              </a:ext>
            </a:extLst>
          </p:cNvPr>
          <p:cNvSpPr/>
          <p:nvPr/>
        </p:nvSpPr>
        <p:spPr>
          <a:xfrm>
            <a:off x="7213594" y="3647466"/>
            <a:ext cx="3722494"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Artificial Intelligence (AI)</a:t>
            </a:r>
            <a:endParaRPr kumimoji="0" lang="en-US" sz="1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pic>
        <p:nvPicPr>
          <p:cNvPr id="7" name="Picture 6">
            <a:extLst>
              <a:ext uri="{FF2B5EF4-FFF2-40B4-BE49-F238E27FC236}">
                <a16:creationId xmlns:a16="http://schemas.microsoft.com/office/drawing/2014/main" id="{D0C5D8CE-C416-2E9C-7C59-147D76167E06}"/>
              </a:ext>
            </a:extLst>
          </p:cNvPr>
          <p:cNvPicPr>
            <a:picLocks noChangeAspect="1"/>
          </p:cNvPicPr>
          <p:nvPr/>
        </p:nvPicPr>
        <p:blipFill>
          <a:blip r:embed="rId3"/>
          <a:stretch>
            <a:fillRect/>
          </a:stretch>
        </p:blipFill>
        <p:spPr>
          <a:xfrm>
            <a:off x="959224" y="2250702"/>
            <a:ext cx="4876800" cy="34861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257238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9BC419E2-B605-EEC0-8BEF-37340E9AE4B6}"/>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A50DBAA1-7225-358C-AAAD-2A860E2EB61A}"/>
              </a:ext>
            </a:extLst>
          </p:cNvPr>
          <p:cNvSpPr/>
          <p:nvPr/>
        </p:nvSpPr>
        <p:spPr>
          <a:xfrm>
            <a:off x="5766735" y="582722"/>
            <a:ext cx="5472973" cy="769441"/>
          </a:xfrm>
          <a:prstGeom prst="rect">
            <a:avLst/>
          </a:prstGeom>
          <a:noFill/>
        </p:spPr>
        <p:txBody>
          <a:bodyPr wrap="none" lIns="91440" tIns="45720" rIns="91440" bIns="45720">
            <a:sp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kumimoji="0" lang="fa-IR"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rPr>
              <a:t>آموزش هوش مصنوعی</a:t>
            </a:r>
            <a:endParaRPr kumimoji="0" lang="en-US" sz="4400" b="1" i="0" u="none" strike="noStrike" kern="1200" cap="none" spc="0" normalizeH="0" baseline="0" noProof="0" dirty="0">
              <a:ln w="9525">
                <a:solidFill>
                  <a:prstClr val="white"/>
                </a:solidFill>
                <a:prstDash val="solid"/>
              </a:ln>
              <a:solidFill>
                <a:prstClr val="white"/>
              </a:solidFill>
              <a:effectLst>
                <a:outerShdw blurRad="12700" dist="38100" dir="2700000" algn="tl" rotWithShape="0">
                  <a:prstClr val="white">
                    <a:lumMod val="50000"/>
                  </a:prstClr>
                </a:outerShdw>
              </a:effectLst>
              <a:uLnTx/>
              <a:uFillTx/>
              <a:latin typeface="Calibri" panose="020F0502020204030204"/>
              <a:ea typeface="+mn-ea"/>
              <a:cs typeface="Sultan Adan" panose="00000400000000000000" pitchFamily="2" charset="-78"/>
            </a:endParaRPr>
          </a:p>
        </p:txBody>
      </p:sp>
      <p:sp>
        <p:nvSpPr>
          <p:cNvPr id="3" name="Rectangle 2">
            <a:extLst>
              <a:ext uri="{FF2B5EF4-FFF2-40B4-BE49-F238E27FC236}">
                <a16:creationId xmlns:a16="http://schemas.microsoft.com/office/drawing/2014/main" id="{C9B778A2-2EBD-D97B-7232-0B355E9B007A}"/>
              </a:ext>
            </a:extLst>
          </p:cNvPr>
          <p:cNvSpPr/>
          <p:nvPr/>
        </p:nvSpPr>
        <p:spPr>
          <a:xfrm>
            <a:off x="8354932" y="2596508"/>
            <a:ext cx="2581156" cy="684803"/>
          </a:xfrm>
          <a:prstGeom prst="rect">
            <a:avLst/>
          </a:prstGeom>
          <a:noFill/>
        </p:spPr>
        <p:txBody>
          <a:bodyPr wrap="none" lIns="91440" tIns="45720" rIns="91440" bIns="45720">
            <a:spAutoFit/>
          </a:bodyPr>
          <a:lstStyle/>
          <a:p>
            <a:pPr marL="0" marR="0" lvl="0" indent="0" algn="r" defTabSz="914400" rtl="1" eaLnBrk="1" fontAlgn="auto" latinLnBrk="0" hangingPunct="1">
              <a:lnSpc>
                <a:spcPct val="150000"/>
              </a:lnSpc>
              <a:spcBef>
                <a:spcPts val="0"/>
              </a:spcBef>
              <a:spcAft>
                <a:spcPts val="0"/>
              </a:spcAft>
              <a:buClrTx/>
              <a:buSzTx/>
              <a:buFontTx/>
              <a:buNone/>
              <a:tabLst/>
              <a:defRPr/>
            </a:pPr>
            <a:r>
              <a:rPr lang="fa-IR" sz="2800" b="1" dirty="0">
                <a:ln w="0"/>
                <a:solidFill>
                  <a:srgbClr val="FFC000"/>
                </a:solidFill>
                <a:latin typeface="IRANSans" panose="020B0506030804020204" pitchFamily="34" charset="-78"/>
                <a:cs typeface="IRANSans" panose="020B0506030804020204" pitchFamily="34" charset="-78"/>
              </a:rPr>
              <a:t>شبکه های عصبی</a:t>
            </a:r>
            <a:endParaRPr kumimoji="0" lang="en-US" sz="1600" b="1" i="0" u="none" strike="noStrike" kern="1200" cap="none" spc="0" normalizeH="0" baseline="0" noProof="0" dirty="0">
              <a:ln w="0"/>
              <a:solidFill>
                <a:srgbClr val="FFC000"/>
              </a:solidFill>
              <a:effectLst/>
              <a:uLnTx/>
              <a:uFillTx/>
              <a:latin typeface="IRANSans" panose="020B0506030804020204" pitchFamily="34" charset="-78"/>
              <a:ea typeface="+mn-ea"/>
              <a:cs typeface="IRANSans" panose="020B0506030804020204" pitchFamily="34" charset="-78"/>
            </a:endParaRPr>
          </a:p>
        </p:txBody>
      </p:sp>
      <p:sp>
        <p:nvSpPr>
          <p:cNvPr id="5" name="Rectangle 4">
            <a:extLst>
              <a:ext uri="{FF2B5EF4-FFF2-40B4-BE49-F238E27FC236}">
                <a16:creationId xmlns:a16="http://schemas.microsoft.com/office/drawing/2014/main" id="{DFDFBE5C-11D0-F971-73BC-63706E581081}"/>
              </a:ext>
            </a:extLst>
          </p:cNvPr>
          <p:cNvSpPr/>
          <p:nvPr/>
        </p:nvSpPr>
        <p:spPr>
          <a:xfrm>
            <a:off x="8354932" y="3576690"/>
            <a:ext cx="2597186" cy="461665"/>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rPr>
              <a:t>Matlab Language</a:t>
            </a:r>
            <a:endParaRPr kumimoji="0" lang="en-US" sz="1400" b="1" i="0" u="none" strike="noStrike" kern="1200" cap="none" spc="0" normalizeH="0" baseline="0" noProof="0" dirty="0">
              <a:ln w="0"/>
              <a:solidFill>
                <a:schemeClr val="bg1"/>
              </a:solidFill>
              <a:effectLst/>
              <a:uLnTx/>
              <a:uFillTx/>
              <a:latin typeface="IRANSans" panose="020B0506030804020204" pitchFamily="34" charset="-78"/>
              <a:ea typeface="+mn-ea"/>
              <a:cs typeface="IRANSans" panose="020B0506030804020204" pitchFamily="34" charset="-78"/>
            </a:endParaRPr>
          </a:p>
        </p:txBody>
      </p:sp>
      <p:pic>
        <p:nvPicPr>
          <p:cNvPr id="7" name="Picture 6">
            <a:extLst>
              <a:ext uri="{FF2B5EF4-FFF2-40B4-BE49-F238E27FC236}">
                <a16:creationId xmlns:a16="http://schemas.microsoft.com/office/drawing/2014/main" id="{73E82AD3-B4DE-CA08-1F53-1467631655AC}"/>
              </a:ext>
            </a:extLst>
          </p:cNvPr>
          <p:cNvPicPr>
            <a:picLocks noChangeAspect="1"/>
          </p:cNvPicPr>
          <p:nvPr/>
        </p:nvPicPr>
        <p:blipFill>
          <a:blip r:embed="rId3">
            <a:extLst>
              <a:ext uri="{28A0092B-C50C-407E-A947-70E740481C1C}">
                <a14:useLocalDpi xmlns:a14="http://schemas.microsoft.com/office/drawing/2010/main" val="0"/>
              </a:ext>
            </a:extLst>
          </a:blip>
          <a:srcRect l="200" r="1069"/>
          <a:stretch>
            <a:fillRect/>
          </a:stretch>
        </p:blipFill>
        <p:spPr>
          <a:xfrm>
            <a:off x="753036" y="2250702"/>
            <a:ext cx="6113929" cy="34861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7877644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2773</TotalTime>
  <Words>1258</Words>
  <Application>Microsoft Office PowerPoint</Application>
  <PresentationFormat>Widescreen</PresentationFormat>
  <Paragraphs>271</Paragraphs>
  <Slides>74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vt:lpstr>
      <vt:lpstr>Calibri</vt:lpstr>
      <vt:lpstr>Calibri Light</vt:lpstr>
      <vt:lpstr>IRANSans</vt:lpstr>
      <vt:lpstr>Sultan Adan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Alireza Ahmadi</dc:creator>
  <cp:lastModifiedBy>Alireza Ahmadi</cp:lastModifiedBy>
  <cp:revision>286</cp:revision>
  <dcterms:created xsi:type="dcterms:W3CDTF">2024-04-05T00:33:44Z</dcterms:created>
  <dcterms:modified xsi:type="dcterms:W3CDTF">2025-10-07T15:19:53Z</dcterms:modified>
</cp:coreProperties>
</file>

<file path=docProps/thumbnail.jpeg>
</file>